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38"/>
  </p:notesMasterIdLst>
  <p:sldIdLst>
    <p:sldId id="257" r:id="rId2"/>
    <p:sldId id="306" r:id="rId3"/>
    <p:sldId id="274" r:id="rId4"/>
    <p:sldId id="277" r:id="rId5"/>
    <p:sldId id="273" r:id="rId6"/>
    <p:sldId id="278" r:id="rId7"/>
    <p:sldId id="281" r:id="rId8"/>
    <p:sldId id="258" r:id="rId9"/>
    <p:sldId id="263" r:id="rId10"/>
    <p:sldId id="264" r:id="rId11"/>
    <p:sldId id="259" r:id="rId12"/>
    <p:sldId id="265" r:id="rId13"/>
    <p:sldId id="266" r:id="rId14"/>
    <p:sldId id="269" r:id="rId15"/>
    <p:sldId id="270" r:id="rId16"/>
    <p:sldId id="282" r:id="rId17"/>
    <p:sldId id="283" r:id="rId18"/>
    <p:sldId id="290" r:id="rId19"/>
    <p:sldId id="291" r:id="rId20"/>
    <p:sldId id="292" r:id="rId21"/>
    <p:sldId id="268" r:id="rId22"/>
    <p:sldId id="294" r:id="rId23"/>
    <p:sldId id="287" r:id="rId24"/>
    <p:sldId id="293" r:id="rId25"/>
    <p:sldId id="307" r:id="rId26"/>
    <p:sldId id="295" r:id="rId27"/>
    <p:sldId id="296" r:id="rId28"/>
    <p:sldId id="298" r:id="rId29"/>
    <p:sldId id="299" r:id="rId30"/>
    <p:sldId id="300" r:id="rId31"/>
    <p:sldId id="301" r:id="rId32"/>
    <p:sldId id="302" r:id="rId33"/>
    <p:sldId id="303" r:id="rId34"/>
    <p:sldId id="297" r:id="rId35"/>
    <p:sldId id="305" r:id="rId36"/>
    <p:sldId id="304" r:id="rId37"/>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66FF33"/>
    <a:srgbClr val="CCFF99"/>
    <a:srgbClr val="99FF66"/>
    <a:srgbClr val="66FF99"/>
    <a:srgbClr val="66FF66"/>
    <a:srgbClr val="FFFF66"/>
    <a:srgbClr val="FFFF99"/>
    <a:srgbClr val="00FF99"/>
    <a:srgbClr val="FF3399"/>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164"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36A350-903B-4789-BF08-596C285191D1}" type="datetimeFigureOut">
              <a:rPr lang="es-PE" smtClean="0"/>
              <a:pPr/>
              <a:t>16/04/2015</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CBD1E3-114E-4EFD-9D0B-C8AAFF29DCA4}" type="slidenum">
              <a:rPr lang="es-PE" smtClean="0"/>
              <a:pPr/>
              <a:t>‹Nº›</a:t>
            </a:fld>
            <a:endParaRPr lang="es-P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F8CBD1E3-114E-4EFD-9D0B-C8AAFF29DCA4}" type="slidenum">
              <a:rPr lang="es-PE" smtClean="0"/>
              <a:pPr/>
              <a:t>27</a:t>
            </a:fld>
            <a:endParaRPr lang="es-P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F8CBD1E3-114E-4EFD-9D0B-C8AAFF29DCA4}" type="slidenum">
              <a:rPr lang="es-PE" smtClean="0"/>
              <a:pPr/>
              <a:t>28</a:t>
            </a:fld>
            <a:endParaRPr lang="es-P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F8CBD1E3-114E-4EFD-9D0B-C8AAFF29DCA4}" type="slidenum">
              <a:rPr lang="es-PE" smtClean="0"/>
              <a:pPr/>
              <a:t>29</a:t>
            </a:fld>
            <a:endParaRPr lang="es-P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F8CBD1E3-114E-4EFD-9D0B-C8AAFF29DCA4}" type="slidenum">
              <a:rPr lang="es-PE" smtClean="0"/>
              <a:pPr/>
              <a:t>30</a:t>
            </a:fld>
            <a:endParaRPr lang="es-P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F8CBD1E3-114E-4EFD-9D0B-C8AAFF29DCA4}" type="slidenum">
              <a:rPr lang="es-PE" smtClean="0"/>
              <a:pPr/>
              <a:t>31</a:t>
            </a:fld>
            <a:endParaRPr lang="es-P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F8CBD1E3-114E-4EFD-9D0B-C8AAFF29DCA4}" type="slidenum">
              <a:rPr lang="es-PE" smtClean="0"/>
              <a:pPr/>
              <a:t>32</a:t>
            </a:fld>
            <a:endParaRPr lang="es-P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F8CBD1E3-114E-4EFD-9D0B-C8AAFF29DCA4}" type="slidenum">
              <a:rPr lang="es-PE" smtClean="0"/>
              <a:pPr/>
              <a:t>33</a:t>
            </a:fld>
            <a:endParaRPr lang="es-P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149F9291-EF95-415A-B9AB-4393179ED435}" type="datetimeFigureOut">
              <a:rPr lang="es-PE" smtClean="0"/>
              <a:pPr/>
              <a:t>16/04/2015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112A1B5C-205D-4978-87BB-656D08787CFA}" type="slidenum">
              <a:rPr lang="es-PE" smtClean="0"/>
              <a:pPr/>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149F9291-EF95-415A-B9AB-4393179ED435}" type="datetimeFigureOut">
              <a:rPr lang="es-PE" smtClean="0"/>
              <a:pPr/>
              <a:t>16/04/2015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112A1B5C-205D-4978-87BB-656D08787CFA}" type="slidenum">
              <a:rPr lang="es-PE" smtClean="0"/>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149F9291-EF95-415A-B9AB-4393179ED435}" type="datetimeFigureOut">
              <a:rPr lang="es-PE" smtClean="0"/>
              <a:pPr/>
              <a:t>16/04/2015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112A1B5C-205D-4978-87BB-656D08787CFA}" type="slidenum">
              <a:rPr lang="es-PE" smtClean="0"/>
              <a:pPr/>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149F9291-EF95-415A-B9AB-4393179ED435}" type="datetimeFigureOut">
              <a:rPr lang="es-PE" smtClean="0"/>
              <a:pPr/>
              <a:t>16/04/2015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112A1B5C-205D-4978-87BB-656D08787CFA}" type="slidenum">
              <a:rPr lang="es-PE" smtClean="0"/>
              <a:pPr/>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49F9291-EF95-415A-B9AB-4393179ED435}" type="datetimeFigureOut">
              <a:rPr lang="es-PE" smtClean="0"/>
              <a:pPr/>
              <a:t>16/04/2015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112A1B5C-205D-4978-87BB-656D08787CFA}" type="slidenum">
              <a:rPr lang="es-PE" smtClean="0"/>
              <a:pPr/>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149F9291-EF95-415A-B9AB-4393179ED435}" type="datetimeFigureOut">
              <a:rPr lang="es-PE" smtClean="0"/>
              <a:pPr/>
              <a:t>16/04/2015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112A1B5C-205D-4978-87BB-656D08787CFA}" type="slidenum">
              <a:rPr lang="es-PE" smtClean="0"/>
              <a:pPr/>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149F9291-EF95-415A-B9AB-4393179ED435}" type="datetimeFigureOut">
              <a:rPr lang="es-PE" smtClean="0"/>
              <a:pPr/>
              <a:t>16/04/2015</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112A1B5C-205D-4978-87BB-656D08787CFA}" type="slidenum">
              <a:rPr lang="es-PE" smtClean="0"/>
              <a:pPr/>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149F9291-EF95-415A-B9AB-4393179ED435}" type="datetimeFigureOut">
              <a:rPr lang="es-PE" smtClean="0"/>
              <a:pPr/>
              <a:t>16/04/2015</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112A1B5C-205D-4978-87BB-656D08787CFA}" type="slidenum">
              <a:rPr lang="es-PE" smtClean="0"/>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49F9291-EF95-415A-B9AB-4393179ED435}" type="datetimeFigureOut">
              <a:rPr lang="es-PE" smtClean="0"/>
              <a:pPr/>
              <a:t>16/04/2015</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112A1B5C-205D-4978-87BB-656D08787CFA}" type="slidenum">
              <a:rPr lang="es-PE" smtClean="0"/>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49F9291-EF95-415A-B9AB-4393179ED435}" type="datetimeFigureOut">
              <a:rPr lang="es-PE" smtClean="0"/>
              <a:pPr/>
              <a:t>16/04/2015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112A1B5C-205D-4978-87BB-656D08787CFA}" type="slidenum">
              <a:rPr lang="es-PE" smtClean="0"/>
              <a:pPr/>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49F9291-EF95-415A-B9AB-4393179ED435}" type="datetimeFigureOut">
              <a:rPr lang="es-PE" smtClean="0"/>
              <a:pPr/>
              <a:t>16/04/2015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112A1B5C-205D-4978-87BB-656D08787CFA}" type="slidenum">
              <a:rPr lang="es-PE" smtClean="0"/>
              <a:pPr/>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F9291-EF95-415A-B9AB-4393179ED435}" type="datetimeFigureOut">
              <a:rPr lang="es-PE" smtClean="0"/>
              <a:pPr/>
              <a:t>16/04/2015</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A1B5C-205D-4978-87BB-656D08787CFA}" type="slidenum">
              <a:rPr lang="es-PE" smtClean="0"/>
              <a:pPr/>
              <a:t>‹Nº›</a:t>
            </a:fld>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audio" Target="file:///D:\Mis%20documentos\Mi%20m&#250;sica\MELODY%20BALADAS\Vivo\Dust%20in%20the%20Wind.mp3" TargetMode="Externa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images2.layoutsparks.com/1/148393/algod&#243;n-caramelo-pastel-sombras-1.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commondatastorage.googleapis.com/static.panoramio.com/photos/original/46237266.jpg" TargetMode="Externa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2.layoutsparks.com/1/148393/algod&#243;n-caramelo-pastel-sombras-1.jpg" TargetMode="Externa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2.layoutsparks.com/1/148393/algod&#243;n-caramelo-pastel-sombras-1.jpg" TargetMode="Externa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ust in the Wind.mp3">
            <a:hlinkClick r:id="" action="ppaction://media"/>
          </p:cNvPr>
          <p:cNvPicPr>
            <a:picLocks noRot="1" noChangeAspect="1"/>
          </p:cNvPicPr>
          <p:nvPr>
            <a:audioFile r:link="rId1"/>
          </p:nvPr>
        </p:nvPicPr>
        <p:blipFill>
          <a:blip r:embed="rId3"/>
          <a:stretch>
            <a:fillRect/>
          </a:stretch>
        </p:blipFill>
        <p:spPr>
          <a:xfrm>
            <a:off x="4419600" y="3276600"/>
            <a:ext cx="304800" cy="304800"/>
          </a:xfrm>
          <a:prstGeom prst="rect">
            <a:avLst/>
          </a:prstGeom>
        </p:spPr>
      </p:pic>
      <p:pic>
        <p:nvPicPr>
          <p:cNvPr id="12290" name="Picture 2" descr="Algodón Caramelo Pastel Sombras 1">
            <a:hlinkClick r:id="rId4" tooltip="Algodón Caramelo Pastel Sombras 1"/>
          </p:cNvPr>
          <p:cNvPicPr>
            <a:picLocks noChangeAspect="1" noChangeArrowheads="1"/>
          </p:cNvPicPr>
          <p:nvPr/>
        </p:nvPicPr>
        <p:blipFill>
          <a:blip r:embed="rId5"/>
          <a:srcRect/>
          <a:stretch>
            <a:fillRect/>
          </a:stretch>
        </p:blipFill>
        <p:spPr bwMode="auto">
          <a:xfrm>
            <a:off x="0" y="0"/>
            <a:ext cx="9144000" cy="6858000"/>
          </a:xfrm>
          <a:prstGeom prst="rect">
            <a:avLst/>
          </a:prstGeom>
          <a:noFill/>
          <a:scene3d>
            <a:camera prst="orthographicFront"/>
            <a:lightRig rig="threePt" dir="t"/>
          </a:scene3d>
          <a:sp3d>
            <a:bevelT w="139700" h="139700" prst="divot"/>
          </a:sp3d>
        </p:spPr>
      </p:pic>
      <p:sp>
        <p:nvSpPr>
          <p:cNvPr id="4" name="3 Rectángulo"/>
          <p:cNvSpPr/>
          <p:nvPr/>
        </p:nvSpPr>
        <p:spPr>
          <a:xfrm>
            <a:off x="1142976" y="2143116"/>
            <a:ext cx="7000924" cy="2857520"/>
          </a:xfrm>
          <a:prstGeom prst="rect">
            <a:avLst/>
          </a:prstGeom>
          <a:blipFill>
            <a:blip r:embed="rId6"/>
            <a:tile tx="0" ty="0" sx="100000" sy="100000" flip="none" algn="tl"/>
          </a:blip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5" name="4 CuadroTexto"/>
          <p:cNvSpPr txBox="1"/>
          <p:nvPr/>
        </p:nvSpPr>
        <p:spPr>
          <a:xfrm>
            <a:off x="1785918" y="2214554"/>
            <a:ext cx="5715040" cy="2062103"/>
          </a:xfrm>
          <a:prstGeom prst="rect">
            <a:avLst/>
          </a:prstGeom>
          <a:noFill/>
        </p:spPr>
        <p:txBody>
          <a:bodyPr wrap="square" rtlCol="0">
            <a:spAutoFit/>
          </a:bodyPr>
          <a:lstStyle/>
          <a:p>
            <a:pPr algn="ctr"/>
            <a:endParaRPr lang="es-ES_tradn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uhaus 93" pitchFamily="82" charset="0"/>
            </a:endParaRPr>
          </a:p>
          <a:p>
            <a:pPr algn="ctr"/>
            <a:r>
              <a:rPr lang="es-ES_tradnl" sz="3200" b="1" dirty="0" smtClean="0">
                <a:ln w="10541" cmpd="sng">
                  <a:solidFill>
                    <a:schemeClr val="accent1">
                      <a:shade val="88000"/>
                      <a:satMod val="110000"/>
                    </a:schemeClr>
                  </a:solidFill>
                  <a:prstDash val="solid"/>
                </a:ln>
                <a:solidFill>
                  <a:srgbClr val="FF3399"/>
                </a:solidFill>
                <a:latin typeface="Bauhaus 93" pitchFamily="82" charset="0"/>
              </a:rPr>
              <a:t>HERRAMIENTAS PARA LA</a:t>
            </a:r>
          </a:p>
          <a:p>
            <a:pPr algn="ctr"/>
            <a:endParaRPr lang="es-ES_tradnl" sz="3200" b="1" dirty="0" smtClean="0">
              <a:ln w="10541" cmpd="sng">
                <a:solidFill>
                  <a:schemeClr val="accent1">
                    <a:shade val="88000"/>
                    <a:satMod val="110000"/>
                  </a:schemeClr>
                </a:solidFill>
                <a:prstDash val="solid"/>
              </a:ln>
              <a:solidFill>
                <a:srgbClr val="FF3399"/>
              </a:solidFill>
              <a:latin typeface="Bauhaus 93" pitchFamily="82" charset="0"/>
            </a:endParaRPr>
          </a:p>
          <a:p>
            <a:pPr algn="ctr"/>
            <a:r>
              <a:rPr lang="es-ES_tradnl" sz="3200" b="1" dirty="0" smtClean="0">
                <a:ln w="10541" cmpd="sng">
                  <a:solidFill>
                    <a:schemeClr val="accent1">
                      <a:shade val="88000"/>
                      <a:satMod val="110000"/>
                    </a:schemeClr>
                  </a:solidFill>
                  <a:prstDash val="solid"/>
                </a:ln>
                <a:solidFill>
                  <a:srgbClr val="FF3399"/>
                </a:solidFill>
                <a:latin typeface="Bauhaus 93" pitchFamily="82" charset="0"/>
              </a:rPr>
              <a:t>GESTION DE LA CALIDAD</a:t>
            </a:r>
            <a:endParaRPr lang="es-PE" sz="3200" b="1" dirty="0">
              <a:ln w="10541" cmpd="sng">
                <a:solidFill>
                  <a:schemeClr val="accent1">
                    <a:shade val="88000"/>
                    <a:satMod val="110000"/>
                  </a:schemeClr>
                </a:solidFill>
                <a:prstDash val="solid"/>
              </a:ln>
              <a:solidFill>
                <a:srgbClr val="FF3399"/>
              </a:solidFill>
              <a:latin typeface="Bauhaus 93" pitchFamily="82" charset="0"/>
            </a:endParaRPr>
          </a:p>
        </p:txBody>
      </p:sp>
      <p:sp>
        <p:nvSpPr>
          <p:cNvPr id="7" name="6 CuadroTexto"/>
          <p:cNvSpPr txBox="1"/>
          <p:nvPr/>
        </p:nvSpPr>
        <p:spPr>
          <a:xfrm>
            <a:off x="1000100" y="214290"/>
            <a:ext cx="1857388" cy="523220"/>
          </a:xfrm>
          <a:prstGeom prst="rect">
            <a:avLst/>
          </a:prstGeom>
          <a:noFill/>
        </p:spPr>
        <p:txBody>
          <a:bodyPr wrap="square" rtlCol="0">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roadway" pitchFamily="82" charset="0"/>
              </a:rPr>
              <a:t>C A </a:t>
            </a:r>
            <a:r>
              <a:rPr lang="es-ES_tradnl"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roadway" pitchFamily="82" charset="0"/>
              </a:rPr>
              <a:t>A</a:t>
            </a:r>
            <a:endParaRPr lang="es-PE"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roadway" pitchFamily="82" charset="0"/>
            </a:endParaRPr>
          </a:p>
        </p:txBody>
      </p:sp>
      <p:cxnSp>
        <p:nvCxnSpPr>
          <p:cNvPr id="8" name="7 Conector recto"/>
          <p:cNvCxnSpPr/>
          <p:nvPr/>
        </p:nvCxnSpPr>
        <p:spPr>
          <a:xfrm>
            <a:off x="1000100" y="714356"/>
            <a:ext cx="3143272" cy="1588"/>
          </a:xfrm>
          <a:prstGeom prst="line">
            <a:avLst/>
          </a:prstGeom>
          <a:ln/>
        </p:spPr>
        <p:style>
          <a:lnRef idx="2">
            <a:schemeClr val="accent1"/>
          </a:lnRef>
          <a:fillRef idx="0">
            <a:schemeClr val="accent1"/>
          </a:fillRef>
          <a:effectRef idx="1">
            <a:schemeClr val="accent1"/>
          </a:effectRef>
          <a:fontRef idx="minor">
            <a:schemeClr val="tx1"/>
          </a:fontRef>
        </p:style>
      </p:cxnSp>
      <p:sp>
        <p:nvSpPr>
          <p:cNvPr id="9" name="9 CuadroTexto"/>
          <p:cNvSpPr txBox="1"/>
          <p:nvPr/>
        </p:nvSpPr>
        <p:spPr>
          <a:xfrm>
            <a:off x="571472" y="785794"/>
            <a:ext cx="3714776" cy="215444"/>
          </a:xfrm>
          <a:prstGeom prst="rect">
            <a:avLst/>
          </a:prstGeom>
          <a:noFill/>
        </p:spPr>
        <p:txBody>
          <a:bodyPr wrap="square" rtlCol="0">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doni MT Black" pitchFamily="18" charset="0"/>
              </a:rPr>
              <a:t>             UNIDAD DE CALIDAD ACADEMICA Y ACREDITACION</a:t>
            </a:r>
            <a:endParaRPr lang="es-PE" sz="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doni MT Black" pitchFamily="18" charset="0"/>
            </a:endParaRPr>
          </a:p>
        </p:txBody>
      </p:sp>
      <p:sp>
        <p:nvSpPr>
          <p:cNvPr id="10" name="5 CuadroTexto"/>
          <p:cNvSpPr txBox="1"/>
          <p:nvPr/>
        </p:nvSpPr>
        <p:spPr>
          <a:xfrm>
            <a:off x="2214546" y="357166"/>
            <a:ext cx="1428760" cy="307777"/>
          </a:xfrm>
          <a:prstGeom prst="rect">
            <a:avLst/>
          </a:prstGeom>
          <a:noFill/>
        </p:spPr>
        <p:txBody>
          <a:bodyPr wrap="square" rtlCol="0">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doni MT Black" pitchFamily="18" charset="0"/>
              </a:rPr>
              <a:t>PSICOLOGIA</a:t>
            </a:r>
            <a:endParaRPr lang="es-PE"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doni MT Black" pitchFamily="18" charset="0"/>
            </a:endParaRPr>
          </a:p>
        </p:txBody>
      </p:sp>
      <p:sp>
        <p:nvSpPr>
          <p:cNvPr id="11" name="10 CuadroTexto"/>
          <p:cNvSpPr txBox="1"/>
          <p:nvPr/>
        </p:nvSpPr>
        <p:spPr>
          <a:xfrm>
            <a:off x="214282" y="-214338"/>
            <a:ext cx="928694" cy="1323439"/>
          </a:xfrm>
          <a:prstGeom prst="rect">
            <a:avLst/>
          </a:prstGeom>
          <a:noFill/>
        </p:spPr>
        <p:txBody>
          <a:bodyPr wrap="square" rtlCol="0">
            <a:spAutoFit/>
          </a:bodyPr>
          <a:lstStyle/>
          <a:p>
            <a:r>
              <a:rPr lang="es-ES_tradnl"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roadway" pitchFamily="82" charset="0"/>
              </a:rPr>
              <a:t>O</a:t>
            </a:r>
            <a:endParaRPr lang="es-PE"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roadway" pitchFamily="82" charset="0"/>
            </a:endParaRPr>
          </a:p>
        </p:txBody>
      </p:sp>
      <p:pic>
        <p:nvPicPr>
          <p:cNvPr id="13" name="Picture 35" descr="http://profile.ak.fbcdn.net/hprofile-ak-snc4/50413_43801156704_2314_n.jpg"/>
          <p:cNvPicPr>
            <a:picLocks noChangeAspect="1" noChangeArrowheads="1"/>
          </p:cNvPicPr>
          <p:nvPr/>
        </p:nvPicPr>
        <p:blipFill>
          <a:blip r:embed="rId7" cstate="print">
            <a:lum/>
          </a:blip>
          <a:srcRect/>
          <a:stretch>
            <a:fillRect/>
          </a:stretch>
        </p:blipFill>
        <p:spPr bwMode="auto">
          <a:xfrm>
            <a:off x="500034" y="285728"/>
            <a:ext cx="428628" cy="424342"/>
          </a:xfrm>
          <a:prstGeom prst="ellipse">
            <a:avLst/>
          </a:prstGeom>
          <a:noFill/>
          <a:ln w="12700">
            <a:solidFill>
              <a:schemeClr val="bg1"/>
            </a:solidFill>
          </a:ln>
        </p:spPr>
      </p:pic>
      <p:pic>
        <p:nvPicPr>
          <p:cNvPr id="14" name="Picture 6" descr="http://2.bp.blogspot.com/_3CV8SXd7-xY/ScJE2iIj09I/AAAAAAAAEvI/8GTvFOkoIBg/s400/escudo_oficial_UNMSM.gif"/>
          <p:cNvPicPr>
            <a:picLocks noChangeAspect="1" noChangeArrowheads="1"/>
          </p:cNvPicPr>
          <p:nvPr/>
        </p:nvPicPr>
        <p:blipFill>
          <a:blip r:embed="rId8" cstate="print">
            <a:lum/>
          </a:blip>
          <a:srcRect/>
          <a:stretch>
            <a:fillRect/>
          </a:stretch>
        </p:blipFill>
        <p:spPr bwMode="auto">
          <a:xfrm>
            <a:off x="7858148" y="214291"/>
            <a:ext cx="600081" cy="714380"/>
          </a:xfrm>
          <a:prstGeom prst="rect">
            <a:avLst/>
          </a:prstGeom>
          <a:noFill/>
          <a:ln w="9525">
            <a:noFill/>
            <a:miter lim="800000"/>
            <a:headEnd/>
            <a:tailEnd/>
          </a:ln>
        </p:spPr>
      </p:pic>
      <p:sp>
        <p:nvSpPr>
          <p:cNvPr id="15" name="14 CuadroTexto"/>
          <p:cNvSpPr txBox="1"/>
          <p:nvPr/>
        </p:nvSpPr>
        <p:spPr>
          <a:xfrm>
            <a:off x="571472" y="6215082"/>
            <a:ext cx="7929618"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CAMINO  HACIA  LA  ACREDITACION  NACIONAL</a:t>
            </a:r>
            <a:endParaRPr lang="es-PE"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blipFill>
            <a:blip r:embed="rId2"/>
            <a:tile tx="0" ty="0" sx="100000" sy="100000" flip="none" algn="tl"/>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67"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endParaRPr>
          </a:p>
        </p:txBody>
      </p:sp>
      <p:sp>
        <p:nvSpPr>
          <p:cNvPr id="2079" name="Rectangle 31"/>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endParaRPr>
          </a:p>
        </p:txBody>
      </p:sp>
      <p:pic>
        <p:nvPicPr>
          <p:cNvPr id="2098" name="Imagen 11" descr="Facultad_de_Psicologia_UNMSM_logo"/>
          <p:cNvPicPr>
            <a:picLocks noChangeAspect="1" noChangeArrowheads="1"/>
          </p:cNvPicPr>
          <p:nvPr/>
        </p:nvPicPr>
        <p:blipFill>
          <a:blip r:embed="rId3" cstate="print"/>
          <a:srcRect/>
          <a:stretch>
            <a:fillRect/>
          </a:stretch>
        </p:blipFill>
        <p:spPr bwMode="auto">
          <a:xfrm>
            <a:off x="133351" y="123825"/>
            <a:ext cx="2081195" cy="518447"/>
          </a:xfrm>
          <a:prstGeom prst="rect">
            <a:avLst/>
          </a:prstGeom>
          <a:noFill/>
          <a:ln w="9525">
            <a:noFill/>
            <a:miter lim="800000"/>
            <a:headEnd/>
            <a:tailEnd/>
          </a:ln>
        </p:spPr>
      </p:pic>
      <p:sp>
        <p:nvSpPr>
          <p:cNvPr id="17420" name="AutoShape 12"/>
          <p:cNvSpPr>
            <a:spLocks noChangeArrowheads="1"/>
          </p:cNvSpPr>
          <p:nvPr/>
        </p:nvSpPr>
        <p:spPr bwMode="auto">
          <a:xfrm>
            <a:off x="500034" y="1857364"/>
            <a:ext cx="2441575" cy="466725"/>
          </a:xfrm>
          <a:prstGeom prst="roundRect">
            <a:avLst>
              <a:gd name="adj" fmla="val 16667"/>
            </a:avLst>
          </a:prstGeom>
          <a:solidFill>
            <a:srgbClr val="FFFFCC"/>
          </a:solidFill>
          <a:ln w="9525">
            <a:solidFill>
              <a:srgbClr val="0000FF"/>
            </a:solidFill>
            <a:round/>
            <a:headEnd/>
            <a:tailEnd/>
          </a:ln>
          <a:effectLst>
            <a:outerShdw dist="107763" dir="189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endParaRPr lang="es-PE"/>
          </a:p>
        </p:txBody>
      </p:sp>
      <p:sp>
        <p:nvSpPr>
          <p:cNvPr id="17419" name="AutoShape 11"/>
          <p:cNvSpPr>
            <a:spLocks noChangeArrowheads="1"/>
          </p:cNvSpPr>
          <p:nvPr/>
        </p:nvSpPr>
        <p:spPr bwMode="auto">
          <a:xfrm>
            <a:off x="500034" y="3071810"/>
            <a:ext cx="2441575" cy="466725"/>
          </a:xfrm>
          <a:prstGeom prst="roundRect">
            <a:avLst>
              <a:gd name="adj" fmla="val 16667"/>
            </a:avLst>
          </a:prstGeom>
          <a:solidFill>
            <a:srgbClr val="FFFFCC"/>
          </a:solidFill>
          <a:ln w="9525">
            <a:solidFill>
              <a:srgbClr val="0000FF"/>
            </a:solidFill>
            <a:round/>
            <a:headEnd/>
            <a:tailEnd/>
          </a:ln>
          <a:effectLst>
            <a:outerShdw dist="107763" dir="189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endParaRPr lang="es-PE"/>
          </a:p>
        </p:txBody>
      </p:sp>
      <p:sp>
        <p:nvSpPr>
          <p:cNvPr id="17418" name="AutoShape 10"/>
          <p:cNvSpPr>
            <a:spLocks noChangeArrowheads="1"/>
          </p:cNvSpPr>
          <p:nvPr/>
        </p:nvSpPr>
        <p:spPr bwMode="auto">
          <a:xfrm>
            <a:off x="571472" y="4286256"/>
            <a:ext cx="2441575" cy="466725"/>
          </a:xfrm>
          <a:prstGeom prst="roundRect">
            <a:avLst>
              <a:gd name="adj" fmla="val 16667"/>
            </a:avLst>
          </a:prstGeom>
          <a:solidFill>
            <a:srgbClr val="FFFFCC"/>
          </a:solidFill>
          <a:ln w="9525">
            <a:solidFill>
              <a:srgbClr val="0000FF"/>
            </a:solidFill>
            <a:round/>
            <a:headEnd/>
            <a:tailEnd/>
          </a:ln>
          <a:effectLst>
            <a:outerShdw dist="107763" dir="189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endParaRPr lang="es-PE"/>
          </a:p>
        </p:txBody>
      </p:sp>
      <p:sp>
        <p:nvSpPr>
          <p:cNvPr id="17417" name="AutoShape 9"/>
          <p:cNvSpPr>
            <a:spLocks noChangeArrowheads="1"/>
          </p:cNvSpPr>
          <p:nvPr/>
        </p:nvSpPr>
        <p:spPr bwMode="auto">
          <a:xfrm>
            <a:off x="642910" y="5572140"/>
            <a:ext cx="2441575" cy="466725"/>
          </a:xfrm>
          <a:prstGeom prst="roundRect">
            <a:avLst>
              <a:gd name="adj" fmla="val 16667"/>
            </a:avLst>
          </a:prstGeom>
          <a:solidFill>
            <a:srgbClr val="FFFFCC"/>
          </a:solidFill>
          <a:ln w="9525">
            <a:solidFill>
              <a:srgbClr val="0000FF"/>
            </a:solidFill>
            <a:round/>
            <a:headEnd/>
            <a:tailEnd/>
          </a:ln>
          <a:effectLst>
            <a:outerShdw dist="107763" dir="189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endParaRPr lang="es-PE"/>
          </a:p>
        </p:txBody>
      </p:sp>
      <p:sp>
        <p:nvSpPr>
          <p:cNvPr id="17416" name="Text Box 8"/>
          <p:cNvSpPr txBox="1">
            <a:spLocks noChangeArrowheads="1"/>
          </p:cNvSpPr>
          <p:nvPr/>
        </p:nvSpPr>
        <p:spPr bwMode="auto">
          <a:xfrm>
            <a:off x="706409" y="1900227"/>
            <a:ext cx="2052637" cy="266700"/>
          </a:xfrm>
          <a:prstGeom prst="rect">
            <a:avLst/>
          </a:prstGeom>
          <a:solidFill>
            <a:srgbClr val="FFFFCC"/>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Bauhaus 93" pitchFamily="82" charset="0"/>
                <a:ea typeface="Calibri" pitchFamily="34" charset="0"/>
                <a:cs typeface="Times New Roman" pitchFamily="18" charset="0"/>
              </a:rPr>
              <a:t>Reforma  Curricular</a:t>
            </a:r>
            <a:endParaRPr kumimoji="0" lang="es-ES_tradnl" sz="1400" b="0" i="0" u="none" strike="noStrike" cap="none" normalizeH="0" baseline="0" dirty="0" smtClean="0">
              <a:ln>
                <a:noFill/>
              </a:ln>
              <a:solidFill>
                <a:schemeClr val="tx1"/>
              </a:solidFill>
              <a:effectLst/>
              <a:latin typeface="Arial" pitchFamily="34" charset="0"/>
            </a:endParaRPr>
          </a:p>
        </p:txBody>
      </p:sp>
      <p:sp>
        <p:nvSpPr>
          <p:cNvPr id="17415" name="Text Box 7"/>
          <p:cNvSpPr txBox="1">
            <a:spLocks noChangeArrowheads="1"/>
          </p:cNvSpPr>
          <p:nvPr/>
        </p:nvSpPr>
        <p:spPr bwMode="auto">
          <a:xfrm>
            <a:off x="706409" y="3173410"/>
            <a:ext cx="2052637" cy="266700"/>
          </a:xfrm>
          <a:prstGeom prst="rect">
            <a:avLst/>
          </a:prstGeom>
          <a:solidFill>
            <a:srgbClr val="FFFFCC"/>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Bauhaus 93" pitchFamily="82" charset="0"/>
                <a:ea typeface="Calibri" pitchFamily="34" charset="0"/>
                <a:cs typeface="Times New Roman" pitchFamily="18" charset="0"/>
              </a:rPr>
              <a:t>Docencia</a:t>
            </a:r>
            <a:endParaRPr kumimoji="0" lang="es-ES_tradnl" sz="1400" b="0" i="0" u="none" strike="noStrike" cap="none" normalizeH="0" baseline="0" dirty="0" smtClean="0">
              <a:ln>
                <a:noFill/>
              </a:ln>
              <a:solidFill>
                <a:schemeClr val="tx1"/>
              </a:solidFill>
              <a:effectLst/>
              <a:latin typeface="Arial" pitchFamily="34" charset="0"/>
            </a:endParaRPr>
          </a:p>
        </p:txBody>
      </p:sp>
      <p:sp>
        <p:nvSpPr>
          <p:cNvPr id="17414" name="Text Box 6"/>
          <p:cNvSpPr txBox="1">
            <a:spLocks noChangeArrowheads="1"/>
          </p:cNvSpPr>
          <p:nvPr/>
        </p:nvSpPr>
        <p:spPr bwMode="auto">
          <a:xfrm>
            <a:off x="725459" y="4381506"/>
            <a:ext cx="2208213" cy="266700"/>
          </a:xfrm>
          <a:prstGeom prst="rect">
            <a:avLst/>
          </a:prstGeom>
          <a:solidFill>
            <a:srgbClr val="FFFFCC"/>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Bauhaus 93" pitchFamily="82" charset="0"/>
                <a:ea typeface="Calibri" pitchFamily="34" charset="0"/>
                <a:cs typeface="Times New Roman" pitchFamily="18" charset="0"/>
              </a:rPr>
              <a:t>Investigación  Formativa</a:t>
            </a:r>
            <a:endParaRPr kumimoji="0" lang="es-ES_tradnl" sz="1400" b="0" i="0" u="none" strike="noStrike" cap="none" normalizeH="0" baseline="0" dirty="0" smtClean="0">
              <a:ln>
                <a:noFill/>
              </a:ln>
              <a:solidFill>
                <a:schemeClr val="tx1"/>
              </a:solidFill>
              <a:effectLst/>
              <a:latin typeface="Arial" pitchFamily="34" charset="0"/>
            </a:endParaRPr>
          </a:p>
        </p:txBody>
      </p:sp>
      <p:sp>
        <p:nvSpPr>
          <p:cNvPr id="17413" name="Text Box 5"/>
          <p:cNvSpPr txBox="1">
            <a:spLocks noChangeArrowheads="1"/>
          </p:cNvSpPr>
          <p:nvPr/>
        </p:nvSpPr>
        <p:spPr bwMode="auto">
          <a:xfrm>
            <a:off x="792135" y="5691202"/>
            <a:ext cx="2079625" cy="266700"/>
          </a:xfrm>
          <a:prstGeom prst="rect">
            <a:avLst/>
          </a:prstGeom>
          <a:solidFill>
            <a:srgbClr val="FFFFCC"/>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Bauhaus 93" pitchFamily="82" charset="0"/>
                <a:ea typeface="Calibri" pitchFamily="34" charset="0"/>
                <a:cs typeface="Times New Roman" pitchFamily="18" charset="0"/>
              </a:rPr>
              <a:t>Vinculación  Social</a:t>
            </a:r>
            <a:endParaRPr kumimoji="0" lang="es-ES_tradnl" sz="1400" b="0" i="0" u="none" strike="noStrike" cap="none" normalizeH="0" baseline="0" dirty="0" smtClean="0">
              <a:ln>
                <a:noFill/>
              </a:ln>
              <a:solidFill>
                <a:schemeClr val="tx1"/>
              </a:solidFill>
              <a:effectLst/>
              <a:latin typeface="Arial" pitchFamily="34" charset="0"/>
            </a:endParaRPr>
          </a:p>
        </p:txBody>
      </p:sp>
      <p:sp>
        <p:nvSpPr>
          <p:cNvPr id="17429" name="Rectangle 21"/>
          <p:cNvSpPr>
            <a:spLocks noChangeArrowheads="1"/>
          </p:cNvSpPr>
          <p:nvPr/>
        </p:nvSpPr>
        <p:spPr bwMode="auto">
          <a:xfrm>
            <a:off x="0" y="142715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endParaRPr>
          </a:p>
        </p:txBody>
      </p:sp>
      <p:sp>
        <p:nvSpPr>
          <p:cNvPr id="17435" name="Rectangle 27"/>
          <p:cNvSpPr>
            <a:spLocks noChangeArrowheads="1"/>
          </p:cNvSpPr>
          <p:nvPr/>
        </p:nvSpPr>
        <p:spPr bwMode="auto">
          <a:xfrm>
            <a:off x="0" y="142715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endParaRPr>
          </a:p>
        </p:txBody>
      </p:sp>
      <p:sp>
        <p:nvSpPr>
          <p:cNvPr id="46" name="45 CuadroTexto"/>
          <p:cNvSpPr txBox="1"/>
          <p:nvPr/>
        </p:nvSpPr>
        <p:spPr>
          <a:xfrm>
            <a:off x="785786" y="1000108"/>
            <a:ext cx="3143272" cy="646331"/>
          </a:xfrm>
          <a:prstGeom prst="rect">
            <a:avLst/>
          </a:prstGeom>
          <a:noFill/>
        </p:spPr>
        <p:txBody>
          <a:bodyPr wrap="square" rtlCol="0">
            <a:spAutoFit/>
          </a:bodyPr>
          <a:lstStyle/>
          <a:p>
            <a:pPr marL="0" lvl="4"/>
            <a:r>
              <a:rPr kumimoji="0" lang="es-PE" b="1" i="0" u="none" strike="noStrike" cap="none" normalizeH="0" baseline="0" dirty="0" smtClean="0" bmk="_Toc404679744">
                <a:ln>
                  <a:noFill/>
                </a:ln>
                <a:solidFill>
                  <a:schemeClr val="tx1"/>
                </a:solidFill>
                <a:effectLst/>
                <a:latin typeface="Algerian" pitchFamily="82" charset="0"/>
                <a:ea typeface="Times New Roman" pitchFamily="18" charset="0"/>
              </a:rPr>
              <a:t>ESTRATEGIAS:</a:t>
            </a:r>
            <a:r>
              <a:rPr kumimoji="0" lang="es-PE" b="1" i="0" u="none" strike="noStrike" cap="none" normalizeH="0" baseline="0" dirty="0" smtClean="0">
                <a:ln>
                  <a:noFill/>
                </a:ln>
                <a:solidFill>
                  <a:schemeClr val="tx1"/>
                </a:solidFill>
                <a:effectLst/>
                <a:latin typeface="Algerian" pitchFamily="82" charset="0"/>
                <a:ea typeface="Times New Roman" pitchFamily="18" charset="0"/>
              </a:rPr>
              <a:t> </a:t>
            </a:r>
            <a:endParaRPr kumimoji="0" lang="es-PE" b="1" i="1" u="none" strike="noStrike" cap="none" normalizeH="0" baseline="0" dirty="0" smtClean="0">
              <a:ln>
                <a:noFill/>
              </a:ln>
              <a:solidFill>
                <a:schemeClr val="tx1"/>
              </a:solidFill>
              <a:effectLst/>
              <a:latin typeface="Calibri" pitchFamily="34" charset="0"/>
              <a:ea typeface="Times New Roman" pitchFamily="18" charset="0"/>
            </a:endParaRPr>
          </a:p>
          <a:p>
            <a:endParaRPr lang="es-PE" dirty="0"/>
          </a:p>
        </p:txBody>
      </p:sp>
      <p:sp>
        <p:nvSpPr>
          <p:cNvPr id="25" name="24 CuadroTexto"/>
          <p:cNvSpPr txBox="1"/>
          <p:nvPr/>
        </p:nvSpPr>
        <p:spPr>
          <a:xfrm>
            <a:off x="4857752" y="500042"/>
            <a:ext cx="3143272" cy="646331"/>
          </a:xfrm>
          <a:prstGeom prst="rect">
            <a:avLst/>
          </a:prstGeom>
          <a:noFill/>
        </p:spPr>
        <p:txBody>
          <a:bodyPr wrap="square" rtlCol="0">
            <a:spAutoFit/>
          </a:bodyPr>
          <a:lstStyle/>
          <a:p>
            <a:pPr marL="0" lvl="4" algn="ctr"/>
            <a:r>
              <a:rPr kumimoji="0" lang="es-PE" b="1" i="0" u="none" strike="noStrike" cap="none" normalizeH="0" baseline="0" dirty="0" smtClean="0" bmk="_Toc404679744">
                <a:ln>
                  <a:noFill/>
                </a:ln>
                <a:solidFill>
                  <a:schemeClr val="tx1"/>
                </a:solidFill>
                <a:effectLst/>
                <a:latin typeface="Algerian" pitchFamily="82" charset="0"/>
                <a:ea typeface="Times New Roman" pitchFamily="18" charset="0"/>
              </a:rPr>
              <a:t>LINEAS  DE  ACCION</a:t>
            </a:r>
            <a:r>
              <a:rPr kumimoji="0" lang="es-PE" b="1" i="0" u="none" strike="noStrike" cap="none" normalizeH="0" baseline="0" dirty="0" smtClean="0">
                <a:ln>
                  <a:noFill/>
                </a:ln>
                <a:solidFill>
                  <a:schemeClr val="tx1"/>
                </a:solidFill>
                <a:effectLst/>
                <a:latin typeface="Algerian" pitchFamily="82" charset="0"/>
                <a:ea typeface="Times New Roman" pitchFamily="18" charset="0"/>
              </a:rPr>
              <a:t> </a:t>
            </a:r>
            <a:endParaRPr kumimoji="0" lang="es-PE" b="1" i="1" u="none" strike="noStrike" cap="none" normalizeH="0" baseline="0" dirty="0" smtClean="0">
              <a:ln>
                <a:noFill/>
              </a:ln>
              <a:solidFill>
                <a:schemeClr val="tx1"/>
              </a:solidFill>
              <a:effectLst/>
              <a:latin typeface="Calibri" pitchFamily="34" charset="0"/>
              <a:ea typeface="Times New Roman" pitchFamily="18" charset="0"/>
            </a:endParaRPr>
          </a:p>
          <a:p>
            <a:pPr algn="ctr"/>
            <a:endParaRPr lang="es-PE" dirty="0"/>
          </a:p>
        </p:txBody>
      </p:sp>
      <p:sp>
        <p:nvSpPr>
          <p:cNvPr id="26" name="25 Rectángulo"/>
          <p:cNvSpPr/>
          <p:nvPr/>
        </p:nvSpPr>
        <p:spPr>
          <a:xfrm>
            <a:off x="3857620" y="1142984"/>
            <a:ext cx="4643470" cy="1357322"/>
          </a:xfrm>
          <a:prstGeom prst="rect">
            <a:avLst/>
          </a:prstGeom>
          <a:solidFill>
            <a:schemeClr val="accent6">
              <a:lumMod val="60000"/>
              <a:lumOff val="4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7" name="26 CuadroTexto"/>
          <p:cNvSpPr txBox="1"/>
          <p:nvPr/>
        </p:nvSpPr>
        <p:spPr>
          <a:xfrm>
            <a:off x="4000496" y="1285860"/>
            <a:ext cx="4429156" cy="1169551"/>
          </a:xfrm>
          <a:prstGeom prst="rect">
            <a:avLst/>
          </a:prstGeom>
          <a:noFill/>
        </p:spPr>
        <p:txBody>
          <a:bodyPr wrap="square" rtlCol="0">
            <a:spAutoFit/>
          </a:bodyPr>
          <a:lstStyle/>
          <a:p>
            <a:pPr algn="just"/>
            <a:r>
              <a:rPr lang="es-ES_tradnl" sz="1400" b="1" dirty="0" smtClean="0"/>
              <a:t>PROGRAMAS :  Gestión e Innovación Curricular.</a:t>
            </a:r>
          </a:p>
          <a:p>
            <a:pPr algn="just"/>
            <a:r>
              <a:rPr lang="es-ES_tradnl" sz="1400" b="1" dirty="0" smtClean="0"/>
              <a:t> En Elaboración y Evaluación de perfiles de ingresantes de pre-grado  y en Pos-grado. - De Actualización del Perfil Docente.- De Formación de Arte y Deporte. - De Fomento de la Creación  Cultural y Artística.</a:t>
            </a:r>
            <a:endParaRPr lang="es-PE" sz="1400" b="1" dirty="0"/>
          </a:p>
        </p:txBody>
      </p:sp>
      <p:sp>
        <p:nvSpPr>
          <p:cNvPr id="28" name="27 Rectángulo"/>
          <p:cNvSpPr/>
          <p:nvPr/>
        </p:nvSpPr>
        <p:spPr>
          <a:xfrm>
            <a:off x="3857620" y="2786058"/>
            <a:ext cx="4643470" cy="928694"/>
          </a:xfrm>
          <a:prstGeom prst="rect">
            <a:avLst/>
          </a:prstGeom>
          <a:solidFill>
            <a:schemeClr val="accent6">
              <a:lumMod val="60000"/>
              <a:lumOff val="4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28 Rectángulo"/>
          <p:cNvSpPr/>
          <p:nvPr/>
        </p:nvSpPr>
        <p:spPr>
          <a:xfrm>
            <a:off x="3857620" y="4071942"/>
            <a:ext cx="4643470" cy="928694"/>
          </a:xfrm>
          <a:prstGeom prst="rect">
            <a:avLst/>
          </a:prstGeom>
          <a:solidFill>
            <a:schemeClr val="accent6">
              <a:lumMod val="60000"/>
              <a:lumOff val="4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0" name="29 Rectángulo"/>
          <p:cNvSpPr/>
          <p:nvPr/>
        </p:nvSpPr>
        <p:spPr>
          <a:xfrm>
            <a:off x="3929058" y="5429264"/>
            <a:ext cx="4643470" cy="928694"/>
          </a:xfrm>
          <a:prstGeom prst="rect">
            <a:avLst/>
          </a:prstGeom>
          <a:solidFill>
            <a:schemeClr val="accent6">
              <a:lumMod val="60000"/>
              <a:lumOff val="4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32 CuadroTexto"/>
          <p:cNvSpPr txBox="1"/>
          <p:nvPr/>
        </p:nvSpPr>
        <p:spPr>
          <a:xfrm>
            <a:off x="3929058" y="2786058"/>
            <a:ext cx="4429156" cy="738664"/>
          </a:xfrm>
          <a:prstGeom prst="rect">
            <a:avLst/>
          </a:prstGeom>
          <a:noFill/>
        </p:spPr>
        <p:txBody>
          <a:bodyPr wrap="square" rtlCol="0">
            <a:spAutoFit/>
          </a:bodyPr>
          <a:lstStyle/>
          <a:p>
            <a:pPr algn="just"/>
            <a:r>
              <a:rPr lang="es-ES_tradnl" sz="1400" b="1" dirty="0" smtClean="0"/>
              <a:t>PROGRAMAS : Evaluación Docente. -De Perfeccionamiento Pedagógico. - De Reconocimiento a la Labor Docente. - De Tutoría  Universitaria. </a:t>
            </a:r>
            <a:endParaRPr lang="es-PE" sz="1400" dirty="0"/>
          </a:p>
        </p:txBody>
      </p:sp>
      <p:sp>
        <p:nvSpPr>
          <p:cNvPr id="34" name="33 CuadroTexto"/>
          <p:cNvSpPr txBox="1"/>
          <p:nvPr/>
        </p:nvSpPr>
        <p:spPr>
          <a:xfrm>
            <a:off x="4000496" y="4214818"/>
            <a:ext cx="4357718" cy="584775"/>
          </a:xfrm>
          <a:prstGeom prst="rect">
            <a:avLst/>
          </a:prstGeom>
          <a:noFill/>
        </p:spPr>
        <p:txBody>
          <a:bodyPr wrap="square" rtlCol="0">
            <a:spAutoFit/>
          </a:bodyPr>
          <a:lstStyle/>
          <a:p>
            <a:pPr algn="just"/>
            <a:r>
              <a:rPr lang="es-PE" sz="1400" b="1" dirty="0" smtClean="0">
                <a:solidFill>
                  <a:schemeClr val="bg1"/>
                </a:solidFill>
              </a:rPr>
              <a:t> </a:t>
            </a:r>
            <a:r>
              <a:rPr lang="es-PE" sz="1400" b="1" dirty="0"/>
              <a:t>Programa de Implementación de la Investigación Formativa</a:t>
            </a:r>
            <a:r>
              <a:rPr lang="es-PE" b="1" dirty="0"/>
              <a:t>.</a:t>
            </a:r>
            <a:endParaRPr lang="es-PE" dirty="0"/>
          </a:p>
        </p:txBody>
      </p:sp>
      <p:sp>
        <p:nvSpPr>
          <p:cNvPr id="35" name="34 CuadroTexto"/>
          <p:cNvSpPr txBox="1"/>
          <p:nvPr/>
        </p:nvSpPr>
        <p:spPr>
          <a:xfrm>
            <a:off x="4214810" y="5572140"/>
            <a:ext cx="4071966" cy="523220"/>
          </a:xfrm>
          <a:prstGeom prst="rect">
            <a:avLst/>
          </a:prstGeom>
          <a:noFill/>
        </p:spPr>
        <p:txBody>
          <a:bodyPr wrap="square" rtlCol="0">
            <a:spAutoFit/>
          </a:bodyPr>
          <a:lstStyle/>
          <a:p>
            <a:pPr algn="just"/>
            <a:r>
              <a:rPr lang="es-PE" sz="1400" b="1" dirty="0" smtClean="0">
                <a:solidFill>
                  <a:schemeClr val="bg1"/>
                </a:solidFill>
              </a:rPr>
              <a:t> </a:t>
            </a:r>
            <a:r>
              <a:rPr lang="es-PE" sz="1400" b="1" dirty="0"/>
              <a:t>Programa de </a:t>
            </a:r>
            <a:r>
              <a:rPr lang="es-PE" sz="1400" b="1" dirty="0" smtClean="0"/>
              <a:t>Extensión Universitaria.</a:t>
            </a:r>
          </a:p>
          <a:p>
            <a:pPr algn="just"/>
            <a:r>
              <a:rPr lang="es-ES_tradnl" sz="1400" b="1" dirty="0" smtClean="0"/>
              <a:t>Programa de Proyección Social.</a:t>
            </a:r>
            <a:endParaRPr lang="es-PE" dirty="0"/>
          </a:p>
        </p:txBody>
      </p:sp>
    </p:spTree>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blipFill>
            <a:blip r:embed="rId2"/>
            <a:tile tx="0" ty="0" sx="100000" sy="100000" flip="none" algn="tl"/>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endParaRPr>
          </a:p>
        </p:txBody>
      </p:sp>
      <p:sp>
        <p:nvSpPr>
          <p:cNvPr id="4" name="Rectangle 31"/>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endParaRPr>
          </a:p>
        </p:txBody>
      </p:sp>
      <p:pic>
        <p:nvPicPr>
          <p:cNvPr id="5" name="Imagen 11" descr="Facultad_de_Psicologia_UNMSM_logo"/>
          <p:cNvPicPr>
            <a:picLocks noChangeAspect="1" noChangeArrowheads="1"/>
          </p:cNvPicPr>
          <p:nvPr/>
        </p:nvPicPr>
        <p:blipFill>
          <a:blip r:embed="rId3" cstate="print"/>
          <a:srcRect/>
          <a:stretch>
            <a:fillRect/>
          </a:stretch>
        </p:blipFill>
        <p:spPr bwMode="auto">
          <a:xfrm>
            <a:off x="133351" y="123825"/>
            <a:ext cx="2081195" cy="518447"/>
          </a:xfrm>
          <a:prstGeom prst="rect">
            <a:avLst/>
          </a:prstGeom>
          <a:noFill/>
          <a:ln w="9525">
            <a:noFill/>
            <a:miter lim="800000"/>
            <a:headEnd/>
            <a:tailEnd/>
          </a:ln>
        </p:spPr>
      </p:pic>
      <p:sp>
        <p:nvSpPr>
          <p:cNvPr id="20" name="Rectangle 21"/>
          <p:cNvSpPr>
            <a:spLocks noChangeArrowheads="1"/>
          </p:cNvSpPr>
          <p:nvPr/>
        </p:nvSpPr>
        <p:spPr bwMode="auto">
          <a:xfrm>
            <a:off x="0" y="142715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endParaRPr>
          </a:p>
        </p:txBody>
      </p:sp>
      <p:sp>
        <p:nvSpPr>
          <p:cNvPr id="21" name="Rectangle 27"/>
          <p:cNvSpPr>
            <a:spLocks noChangeArrowheads="1"/>
          </p:cNvSpPr>
          <p:nvPr/>
        </p:nvSpPr>
        <p:spPr bwMode="auto">
          <a:xfrm>
            <a:off x="0" y="142715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endParaRPr>
          </a:p>
        </p:txBody>
      </p:sp>
      <p:sp>
        <p:nvSpPr>
          <p:cNvPr id="22" name="21 Rectángulo redondeado"/>
          <p:cNvSpPr/>
          <p:nvPr/>
        </p:nvSpPr>
        <p:spPr>
          <a:xfrm>
            <a:off x="642910" y="1500174"/>
            <a:ext cx="7858180" cy="857256"/>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22 CuadroTexto"/>
          <p:cNvSpPr txBox="1"/>
          <p:nvPr/>
        </p:nvSpPr>
        <p:spPr>
          <a:xfrm>
            <a:off x="785786" y="1000108"/>
            <a:ext cx="3143272" cy="646331"/>
          </a:xfrm>
          <a:prstGeom prst="rect">
            <a:avLst/>
          </a:prstGeom>
          <a:noFill/>
        </p:spPr>
        <p:txBody>
          <a:bodyPr wrap="square" rtlCol="0">
            <a:spAutoFit/>
          </a:bodyPr>
          <a:lstStyle/>
          <a:p>
            <a:pPr marL="0" lvl="4"/>
            <a:r>
              <a:rPr kumimoji="0" lang="es-PE" b="1" i="0" u="none" strike="noStrike" cap="none" normalizeH="0" baseline="0" dirty="0" smtClean="0" bmk="_Toc404679744">
                <a:ln>
                  <a:noFill/>
                </a:ln>
                <a:solidFill>
                  <a:schemeClr val="tx1"/>
                </a:solidFill>
                <a:effectLst/>
                <a:latin typeface="Algerian" pitchFamily="82" charset="0"/>
                <a:ea typeface="Times New Roman" pitchFamily="18" charset="0"/>
              </a:rPr>
              <a:t>Objetivo Específico:</a:t>
            </a:r>
            <a:r>
              <a:rPr kumimoji="0" lang="es-PE" b="1" i="0" u="none" strike="noStrike" cap="none" normalizeH="0" baseline="0" dirty="0" smtClean="0">
                <a:ln>
                  <a:noFill/>
                </a:ln>
                <a:solidFill>
                  <a:schemeClr val="tx1"/>
                </a:solidFill>
                <a:effectLst/>
                <a:latin typeface="Algerian" pitchFamily="82" charset="0"/>
                <a:ea typeface="Times New Roman" pitchFamily="18" charset="0"/>
              </a:rPr>
              <a:t> </a:t>
            </a:r>
            <a:endParaRPr kumimoji="0" lang="es-PE" b="1" i="1" u="none" strike="noStrike" cap="none" normalizeH="0" baseline="0" dirty="0" smtClean="0">
              <a:ln>
                <a:noFill/>
              </a:ln>
              <a:solidFill>
                <a:schemeClr val="tx1"/>
              </a:solidFill>
              <a:effectLst/>
              <a:latin typeface="Calibri" pitchFamily="34" charset="0"/>
              <a:ea typeface="Times New Roman" pitchFamily="18" charset="0"/>
            </a:endParaRPr>
          </a:p>
          <a:p>
            <a:endParaRPr lang="es-PE" dirty="0"/>
          </a:p>
        </p:txBody>
      </p:sp>
      <p:sp>
        <p:nvSpPr>
          <p:cNvPr id="24" name="23 CuadroTexto"/>
          <p:cNvSpPr txBox="1"/>
          <p:nvPr/>
        </p:nvSpPr>
        <p:spPr>
          <a:xfrm>
            <a:off x="857224" y="1643050"/>
            <a:ext cx="7429552" cy="646331"/>
          </a:xfrm>
          <a:prstGeom prst="rect">
            <a:avLst/>
          </a:prstGeom>
          <a:noFill/>
        </p:spPr>
        <p:txBody>
          <a:bodyPr wrap="square" rtlCol="0">
            <a:spAutoFit/>
          </a:bodyPr>
          <a:lstStyle/>
          <a:p>
            <a:pPr marL="0" lvl="2" algn="just"/>
            <a:r>
              <a:rPr lang="es-PE" sz="1600" b="1" dirty="0" smtClean="0"/>
              <a:t>1.2 </a:t>
            </a:r>
            <a:r>
              <a:rPr lang="es-PE" b="1" dirty="0" smtClean="0"/>
              <a:t>Implementar  </a:t>
            </a:r>
            <a:r>
              <a:rPr lang="es-PE" b="1" dirty="0"/>
              <a:t>el sistema de vinculación con los egresados y grupos de interés</a:t>
            </a:r>
            <a:r>
              <a:rPr lang="es-PE" b="1" dirty="0" smtClean="0"/>
              <a:t>.</a:t>
            </a:r>
            <a:endParaRPr lang="es-PE" sz="1600" dirty="0"/>
          </a:p>
        </p:txBody>
      </p:sp>
      <p:sp>
        <p:nvSpPr>
          <p:cNvPr id="2151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s-PE"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endParaRPr>
          </a:p>
        </p:txBody>
      </p:sp>
      <p:grpSp>
        <p:nvGrpSpPr>
          <p:cNvPr id="21505" name="Group 1"/>
          <p:cNvGrpSpPr>
            <a:grpSpLocks/>
          </p:cNvGrpSpPr>
          <p:nvPr/>
        </p:nvGrpSpPr>
        <p:grpSpPr bwMode="auto">
          <a:xfrm>
            <a:off x="928662" y="3071638"/>
            <a:ext cx="7572946" cy="3357926"/>
            <a:chOff x="1025" y="5766"/>
            <a:chExt cx="11157" cy="3535"/>
          </a:xfrm>
        </p:grpSpPr>
        <p:sp>
          <p:nvSpPr>
            <p:cNvPr id="21517" name="AutoShape 13"/>
            <p:cNvSpPr>
              <a:spLocks noChangeArrowheads="1"/>
            </p:cNvSpPr>
            <p:nvPr/>
          </p:nvSpPr>
          <p:spPr bwMode="auto">
            <a:xfrm>
              <a:off x="1025" y="6573"/>
              <a:ext cx="6108" cy="2728"/>
            </a:xfrm>
            <a:prstGeom prst="roundRect">
              <a:avLst>
                <a:gd name="adj" fmla="val 16667"/>
              </a:avLst>
            </a:prstGeom>
            <a:solidFill>
              <a:schemeClr val="accent6">
                <a:lumMod val="60000"/>
                <a:lumOff val="40000"/>
              </a:schemeClr>
            </a:solidFill>
            <a:ln w="28575">
              <a:solidFill>
                <a:srgbClr val="0000FF"/>
              </a:solidFill>
              <a:round/>
              <a:headEnd/>
              <a:tailEnd/>
            </a:ln>
            <a:effectLst>
              <a:outerShdw dist="107763" dir="81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400" b="1" i="0" u="none" strike="noStrike" cap="none" normalizeH="0" baseline="0" dirty="0" smtClean="0">
                  <a:ln>
                    <a:noFill/>
                  </a:ln>
                  <a:solidFill>
                    <a:schemeClr val="tx1"/>
                  </a:solidFill>
                  <a:effectLst/>
                  <a:ea typeface="Calibri" pitchFamily="34" charset="0"/>
                  <a:cs typeface="MyriadPro-Regular"/>
                </a:rPr>
                <a:t>Egresado:</a:t>
              </a:r>
              <a:r>
                <a:rPr kumimoji="0" lang="es-PE" sz="1400" b="0" i="0" u="none" strike="noStrike" cap="none" normalizeH="0" baseline="0" dirty="0" smtClean="0">
                  <a:ln>
                    <a:noFill/>
                  </a:ln>
                  <a:solidFill>
                    <a:schemeClr val="tx1"/>
                  </a:solidFill>
                  <a:effectLst/>
                  <a:ea typeface="Calibri" pitchFamily="34" charset="0"/>
                  <a:cs typeface="MyriadPro-Regular"/>
                </a:rPr>
                <a:t> Formalizar la vinculación con los egresados, seguimiento y medición de su impacto en la sociedad.</a:t>
              </a:r>
              <a:r>
                <a:rPr kumimoji="0" lang="es-PE" sz="1400" b="0" i="0" u="none" strike="noStrike" cap="none" normalizeH="0" baseline="0" dirty="0" smtClean="0">
                  <a:ln>
                    <a:noFill/>
                  </a:ln>
                  <a:solidFill>
                    <a:schemeClr val="tx1"/>
                  </a:solidFill>
                  <a:effectLst/>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PE" sz="1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PE" sz="1400" b="1" i="0" u="none" strike="noStrike" cap="none" normalizeH="0" baseline="0" dirty="0" smtClean="0">
                  <a:ln>
                    <a:noFill/>
                  </a:ln>
                  <a:solidFill>
                    <a:schemeClr val="tx1"/>
                  </a:solidFill>
                  <a:effectLst/>
                  <a:ea typeface="Calibri" pitchFamily="34" charset="0"/>
                  <a:cs typeface="MyriadPro-Regular"/>
                </a:rPr>
                <a:t>Grupos de Interés: </a:t>
              </a:r>
              <a:r>
                <a:rPr kumimoji="0" lang="es-PE" sz="1400" b="0" i="0" u="none" strike="noStrike" cap="none" normalizeH="0" baseline="0" dirty="0" smtClean="0">
                  <a:ln>
                    <a:noFill/>
                  </a:ln>
                  <a:solidFill>
                    <a:schemeClr val="tx1"/>
                  </a:solidFill>
                  <a:effectLst/>
                  <a:ea typeface="Calibri" pitchFamily="34" charset="0"/>
                  <a:cs typeface="MyriadPro-Regular"/>
                </a:rPr>
                <a:t>Impulsar la conformación de comités consultivos de los grupos de interés</a:t>
              </a:r>
              <a:endParaRPr kumimoji="0" lang="es-PE" sz="1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PE" sz="1400" b="0" i="0" u="none" strike="noStrike" cap="none" normalizeH="0" baseline="0" dirty="0" smtClean="0">
                  <a:ln>
                    <a:noFill/>
                  </a:ln>
                  <a:solidFill>
                    <a:schemeClr val="tx1"/>
                  </a:solidFill>
                  <a:effectLst/>
                  <a:ea typeface="Calibri" pitchFamily="34" charset="0"/>
                  <a:cs typeface="MyriadPro-Regular"/>
                </a:rPr>
                <a:t>(Identificados en el país y en el extranjero), para la mejora de la calidad de la gestión, de los procesos de enseñanza aprendizaje, investigación, extensión universitaria y proyección social</a:t>
              </a:r>
              <a:r>
                <a:rPr kumimoji="0" lang="es-PE" sz="1200" b="0" i="0" u="none" strike="noStrike" cap="none" normalizeH="0" baseline="0" dirty="0" smtClean="0">
                  <a:ln>
                    <a:noFill/>
                  </a:ln>
                  <a:solidFill>
                    <a:schemeClr val="tx1"/>
                  </a:solidFill>
                  <a:effectLst/>
                  <a:latin typeface="Arial" pitchFamily="34" charset="0"/>
                  <a:ea typeface="Calibri" pitchFamily="34" charset="0"/>
                  <a:cs typeface="MyriadPro-Regular"/>
                </a:rPr>
                <a:t>.</a:t>
              </a:r>
              <a:endParaRPr kumimoji="0" lang="es-PE" sz="1200" b="0" i="0" u="none" strike="noStrike" cap="none" normalizeH="0" baseline="0" dirty="0" smtClean="0">
                <a:ln>
                  <a:noFill/>
                </a:ln>
                <a:solidFill>
                  <a:schemeClr val="tx1"/>
                </a:solidFill>
                <a:effectLst/>
                <a:latin typeface="Arial" pitchFamily="34" charset="0"/>
              </a:endParaRPr>
            </a:p>
          </p:txBody>
        </p:sp>
        <p:sp>
          <p:nvSpPr>
            <p:cNvPr id="21516" name="AutoShape 12"/>
            <p:cNvSpPr>
              <a:spLocks noChangeArrowheads="1"/>
            </p:cNvSpPr>
            <p:nvPr/>
          </p:nvSpPr>
          <p:spPr bwMode="auto">
            <a:xfrm>
              <a:off x="8113" y="6593"/>
              <a:ext cx="4068" cy="921"/>
            </a:xfrm>
            <a:prstGeom prst="roundRect">
              <a:avLst>
                <a:gd name="adj" fmla="val 16667"/>
              </a:avLst>
            </a:prstGeom>
            <a:solidFill>
              <a:srgbClr val="CCFFFF"/>
            </a:solidFill>
            <a:ln w="9525">
              <a:solidFill>
                <a:srgbClr val="0000FF"/>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400" b="1" i="0" u="none" strike="noStrike" cap="none" normalizeH="0" baseline="0" dirty="0" smtClean="0">
                  <a:ln>
                    <a:noFill/>
                  </a:ln>
                  <a:solidFill>
                    <a:schemeClr val="tx1"/>
                  </a:solidFill>
                  <a:effectLst/>
                  <a:ea typeface="Calibri" pitchFamily="34" charset="0"/>
                  <a:cs typeface="Times New Roman" pitchFamily="18" charset="0"/>
                </a:rPr>
                <a:t>Programa de Seguimiento al Egresado.</a:t>
              </a:r>
              <a:endParaRPr kumimoji="0" lang="es-PE" sz="1400" b="0" i="0" u="none" strike="noStrike" cap="none" normalizeH="0" baseline="0" dirty="0" smtClean="0">
                <a:ln>
                  <a:noFill/>
                </a:ln>
                <a:solidFill>
                  <a:schemeClr val="tx1"/>
                </a:solidFill>
                <a:effectLst/>
              </a:endParaRPr>
            </a:p>
          </p:txBody>
        </p:sp>
        <p:sp>
          <p:nvSpPr>
            <p:cNvPr id="21515" name="AutoShape 11"/>
            <p:cNvSpPr>
              <a:spLocks noChangeArrowheads="1"/>
            </p:cNvSpPr>
            <p:nvPr/>
          </p:nvSpPr>
          <p:spPr bwMode="auto">
            <a:xfrm>
              <a:off x="8077" y="7722"/>
              <a:ext cx="4105" cy="938"/>
            </a:xfrm>
            <a:prstGeom prst="roundRect">
              <a:avLst>
                <a:gd name="adj" fmla="val 16667"/>
              </a:avLst>
            </a:prstGeom>
            <a:solidFill>
              <a:srgbClr val="CCFFFF"/>
            </a:solidFill>
            <a:ln w="9525">
              <a:solidFill>
                <a:srgbClr val="0000FF"/>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s-PE" sz="1400" b="1" i="0" u="none" strike="noStrike" cap="none" normalizeH="0" baseline="0" dirty="0" smtClean="0">
                  <a:ln>
                    <a:noFill/>
                  </a:ln>
                  <a:solidFill>
                    <a:schemeClr val="tx1"/>
                  </a:solidFill>
                  <a:effectLst/>
                  <a:ea typeface="Calibri" pitchFamily="34" charset="0"/>
                  <a:cs typeface="Times New Roman" pitchFamily="18" charset="0"/>
                </a:rPr>
                <a:t>Programa de Vinculación con los Grupos de Interés. (internos y externos)</a:t>
              </a:r>
              <a:endParaRPr kumimoji="0" lang="es-PE" sz="1400" b="0" i="0" u="none" strike="noStrike" cap="none" normalizeH="0" baseline="0" dirty="0" smtClean="0">
                <a:ln>
                  <a:noFill/>
                </a:ln>
                <a:solidFill>
                  <a:schemeClr val="tx1"/>
                </a:solidFill>
                <a:effectLst/>
              </a:endParaRPr>
            </a:p>
          </p:txBody>
        </p:sp>
        <p:sp>
          <p:nvSpPr>
            <p:cNvPr id="21513" name="Text Box 9"/>
            <p:cNvSpPr txBox="1">
              <a:spLocks noChangeArrowheads="1"/>
            </p:cNvSpPr>
            <p:nvPr/>
          </p:nvSpPr>
          <p:spPr bwMode="auto">
            <a:xfrm>
              <a:off x="2498" y="5841"/>
              <a:ext cx="2124" cy="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chemeClr val="tx1"/>
                  </a:solidFill>
                  <a:effectLst/>
                  <a:latin typeface="Bauhaus 93" pitchFamily="82" charset="0"/>
                  <a:ea typeface="Calibri" pitchFamily="34" charset="0"/>
                  <a:cs typeface="Times New Roman" pitchFamily="18" charset="0"/>
                </a:rPr>
                <a:t>ESTRATEGIA S</a:t>
              </a:r>
              <a:endParaRPr kumimoji="0" lang="es-PE" sz="1600" b="0" i="0" u="none" strike="noStrike" cap="none" normalizeH="0" baseline="0" dirty="0" smtClean="0">
                <a:ln>
                  <a:noFill/>
                </a:ln>
                <a:solidFill>
                  <a:schemeClr val="tx1"/>
                </a:solidFill>
                <a:effectLst/>
                <a:latin typeface="Arial" pitchFamily="34" charset="0"/>
              </a:endParaRPr>
            </a:p>
          </p:txBody>
        </p:sp>
        <p:sp>
          <p:nvSpPr>
            <p:cNvPr id="21512" name="Text Box 8"/>
            <p:cNvSpPr txBox="1">
              <a:spLocks noChangeArrowheads="1"/>
            </p:cNvSpPr>
            <p:nvPr/>
          </p:nvSpPr>
          <p:spPr bwMode="auto">
            <a:xfrm>
              <a:off x="8392" y="5766"/>
              <a:ext cx="2868" cy="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chemeClr val="tx1"/>
                  </a:solidFill>
                  <a:effectLst/>
                  <a:latin typeface="Bauhaus 93" pitchFamily="82" charset="0"/>
                  <a:ea typeface="Calibri" pitchFamily="34" charset="0"/>
                  <a:cs typeface="Times New Roman" pitchFamily="18" charset="0"/>
                </a:rPr>
                <a:t>LÍNEAS DE ACCIÓN </a:t>
              </a:r>
              <a:endParaRPr kumimoji="0" lang="es-PE" sz="1600" b="0" i="0" u="none" strike="noStrike" cap="none" normalizeH="0" baseline="0" dirty="0" smtClean="0">
                <a:ln>
                  <a:noFill/>
                </a:ln>
                <a:solidFill>
                  <a:schemeClr val="tx1"/>
                </a:solidFill>
                <a:effectLst/>
                <a:latin typeface="Arial" pitchFamily="34" charset="0"/>
              </a:endParaRPr>
            </a:p>
          </p:txBody>
        </p:sp>
      </p:grpSp>
      <p:sp>
        <p:nvSpPr>
          <p:cNvPr id="21527" name="Rectangle 2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endParaRPr>
          </a:p>
        </p:txBody>
      </p:sp>
      <p:cxnSp>
        <p:nvCxnSpPr>
          <p:cNvPr id="25" name="24 Conector recto de flecha"/>
          <p:cNvCxnSpPr/>
          <p:nvPr/>
        </p:nvCxnSpPr>
        <p:spPr>
          <a:xfrm flipV="1">
            <a:off x="5072066" y="4500570"/>
            <a:ext cx="642942"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5072066" y="4929198"/>
            <a:ext cx="569031" cy="295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blipFill>
            <a:blip r:embed="rId2"/>
            <a:tile tx="0" ty="0" sx="100000" sy="100000" flip="none" algn="tl"/>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endParaRPr>
          </a:p>
        </p:txBody>
      </p:sp>
      <p:sp>
        <p:nvSpPr>
          <p:cNvPr id="4" name="Rectangle 31"/>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endParaRPr>
          </a:p>
        </p:txBody>
      </p:sp>
      <p:pic>
        <p:nvPicPr>
          <p:cNvPr id="5" name="Imagen 11" descr="Facultad_de_Psicologia_UNMSM_logo"/>
          <p:cNvPicPr>
            <a:picLocks noChangeAspect="1" noChangeArrowheads="1"/>
          </p:cNvPicPr>
          <p:nvPr/>
        </p:nvPicPr>
        <p:blipFill>
          <a:blip r:embed="rId3" cstate="print"/>
          <a:srcRect/>
          <a:stretch>
            <a:fillRect/>
          </a:stretch>
        </p:blipFill>
        <p:spPr bwMode="auto">
          <a:xfrm>
            <a:off x="133351" y="123825"/>
            <a:ext cx="2081195" cy="518447"/>
          </a:xfrm>
          <a:prstGeom prst="rect">
            <a:avLst/>
          </a:prstGeom>
          <a:noFill/>
          <a:ln w="9525">
            <a:noFill/>
            <a:miter lim="800000"/>
            <a:headEnd/>
            <a:tailEnd/>
          </a:ln>
        </p:spPr>
      </p:pic>
      <p:sp>
        <p:nvSpPr>
          <p:cNvPr id="20" name="Rectangle 21"/>
          <p:cNvSpPr>
            <a:spLocks noChangeArrowheads="1"/>
          </p:cNvSpPr>
          <p:nvPr/>
        </p:nvSpPr>
        <p:spPr bwMode="auto">
          <a:xfrm>
            <a:off x="0" y="142715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endParaRPr>
          </a:p>
        </p:txBody>
      </p:sp>
      <p:sp>
        <p:nvSpPr>
          <p:cNvPr id="21" name="Rectangle 27"/>
          <p:cNvSpPr>
            <a:spLocks noChangeArrowheads="1"/>
          </p:cNvSpPr>
          <p:nvPr/>
        </p:nvSpPr>
        <p:spPr bwMode="auto">
          <a:xfrm>
            <a:off x="0" y="142715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endParaRPr>
          </a:p>
        </p:txBody>
      </p:sp>
      <p:sp>
        <p:nvSpPr>
          <p:cNvPr id="22" name="21 Rectángulo redondeado"/>
          <p:cNvSpPr/>
          <p:nvPr/>
        </p:nvSpPr>
        <p:spPr>
          <a:xfrm>
            <a:off x="642910" y="1500174"/>
            <a:ext cx="7858180" cy="107157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22 CuadroTexto"/>
          <p:cNvSpPr txBox="1"/>
          <p:nvPr/>
        </p:nvSpPr>
        <p:spPr>
          <a:xfrm>
            <a:off x="785786" y="1000108"/>
            <a:ext cx="3143272" cy="646331"/>
          </a:xfrm>
          <a:prstGeom prst="rect">
            <a:avLst/>
          </a:prstGeom>
          <a:noFill/>
        </p:spPr>
        <p:txBody>
          <a:bodyPr wrap="square" rtlCol="0">
            <a:spAutoFit/>
          </a:bodyPr>
          <a:lstStyle/>
          <a:p>
            <a:pPr marL="0" lvl="4"/>
            <a:r>
              <a:rPr kumimoji="0" lang="es-PE" b="1" i="0" u="none" strike="noStrike" cap="none" normalizeH="0" baseline="0" dirty="0" smtClean="0" bmk="_Toc404679744">
                <a:ln>
                  <a:noFill/>
                </a:ln>
                <a:solidFill>
                  <a:schemeClr val="tx1"/>
                </a:solidFill>
                <a:effectLst/>
                <a:latin typeface="Algerian" pitchFamily="82" charset="0"/>
                <a:ea typeface="Times New Roman" pitchFamily="18" charset="0"/>
              </a:rPr>
              <a:t>Objetivo Específico:</a:t>
            </a:r>
            <a:r>
              <a:rPr kumimoji="0" lang="es-PE" b="1" i="0" u="none" strike="noStrike" cap="none" normalizeH="0" baseline="0" dirty="0" smtClean="0">
                <a:ln>
                  <a:noFill/>
                </a:ln>
                <a:solidFill>
                  <a:schemeClr val="tx1"/>
                </a:solidFill>
                <a:effectLst/>
                <a:latin typeface="Algerian" pitchFamily="82" charset="0"/>
                <a:ea typeface="Times New Roman" pitchFamily="18" charset="0"/>
              </a:rPr>
              <a:t> </a:t>
            </a:r>
            <a:endParaRPr kumimoji="0" lang="es-PE" b="1" i="1" u="none" strike="noStrike" cap="none" normalizeH="0" baseline="0" dirty="0" smtClean="0">
              <a:ln>
                <a:noFill/>
              </a:ln>
              <a:solidFill>
                <a:schemeClr val="tx1"/>
              </a:solidFill>
              <a:effectLst/>
              <a:latin typeface="Calibri" pitchFamily="34" charset="0"/>
              <a:ea typeface="Times New Roman" pitchFamily="18" charset="0"/>
            </a:endParaRPr>
          </a:p>
          <a:p>
            <a:endParaRPr lang="es-PE" dirty="0"/>
          </a:p>
        </p:txBody>
      </p:sp>
      <p:sp>
        <p:nvSpPr>
          <p:cNvPr id="24" name="23 CuadroTexto"/>
          <p:cNvSpPr txBox="1"/>
          <p:nvPr/>
        </p:nvSpPr>
        <p:spPr>
          <a:xfrm>
            <a:off x="714348" y="1500174"/>
            <a:ext cx="7572428" cy="923330"/>
          </a:xfrm>
          <a:prstGeom prst="rect">
            <a:avLst/>
          </a:prstGeom>
          <a:noFill/>
        </p:spPr>
        <p:txBody>
          <a:bodyPr wrap="square" rtlCol="0">
            <a:spAutoFit/>
          </a:bodyPr>
          <a:lstStyle/>
          <a:p>
            <a:pPr marL="0" lvl="2" algn="just"/>
            <a:r>
              <a:rPr lang="es-PE" sz="1600" b="1" dirty="0" smtClean="0"/>
              <a:t>1.3 </a:t>
            </a:r>
            <a:r>
              <a:rPr lang="es-PE" b="1" dirty="0"/>
              <a:t>Promover la vinculación con la comunidad académica internacional a través de la Cooperación técnica  y la Movilidad de estudiantes  y docentes de la </a:t>
            </a:r>
            <a:r>
              <a:rPr lang="es-PE" b="1" dirty="0" smtClean="0"/>
              <a:t>Facultad.</a:t>
            </a:r>
            <a:endParaRPr lang="es-PE" sz="1600" dirty="0"/>
          </a:p>
        </p:txBody>
      </p:sp>
      <p:sp>
        <p:nvSpPr>
          <p:cNvPr id="2151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s-PE"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endParaRPr>
          </a:p>
        </p:txBody>
      </p:sp>
      <p:grpSp>
        <p:nvGrpSpPr>
          <p:cNvPr id="6" name="Group 1"/>
          <p:cNvGrpSpPr>
            <a:grpSpLocks/>
          </p:cNvGrpSpPr>
          <p:nvPr/>
        </p:nvGrpSpPr>
        <p:grpSpPr bwMode="auto">
          <a:xfrm>
            <a:off x="642876" y="3000372"/>
            <a:ext cx="7715687" cy="2447914"/>
            <a:chOff x="1122" y="5766"/>
            <a:chExt cx="10533" cy="2577"/>
          </a:xfrm>
          <a:solidFill>
            <a:srgbClr val="FFFFCC"/>
          </a:solidFill>
        </p:grpSpPr>
        <p:sp>
          <p:nvSpPr>
            <p:cNvPr id="21517" name="AutoShape 13"/>
            <p:cNvSpPr>
              <a:spLocks noChangeArrowheads="1"/>
            </p:cNvSpPr>
            <p:nvPr/>
          </p:nvSpPr>
          <p:spPr bwMode="auto">
            <a:xfrm>
              <a:off x="1122" y="7044"/>
              <a:ext cx="6108" cy="1299"/>
            </a:xfrm>
            <a:prstGeom prst="roundRect">
              <a:avLst>
                <a:gd name="adj" fmla="val 16667"/>
              </a:avLst>
            </a:prstGeom>
            <a:grpFill/>
            <a:ln w="28575">
              <a:solidFill>
                <a:srgbClr val="0000FF"/>
              </a:solidFill>
              <a:round/>
              <a:headEnd/>
              <a:tailEnd/>
            </a:ln>
            <a:effectLst>
              <a:outerShdw dist="107763" dir="81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lvl="0" algn="just" fontAlgn="base">
                <a:spcBef>
                  <a:spcPct val="0"/>
                </a:spcBef>
                <a:spcAft>
                  <a:spcPct val="0"/>
                </a:spcAft>
              </a:pPr>
              <a:endParaRPr lang="es-PE" sz="1600" b="1" dirty="0" smtClean="0"/>
            </a:p>
            <a:p>
              <a:pPr lvl="0" algn="just" fontAlgn="base">
                <a:spcBef>
                  <a:spcPct val="0"/>
                </a:spcBef>
                <a:spcAft>
                  <a:spcPct val="0"/>
                </a:spcAft>
              </a:pPr>
              <a:r>
                <a:rPr lang="es-PE" sz="1600" b="1" dirty="0" smtClean="0"/>
                <a:t>Convenios</a:t>
              </a:r>
              <a:r>
                <a:rPr lang="es-PE" sz="1600" b="1" dirty="0"/>
                <a:t>:</a:t>
              </a:r>
              <a:r>
                <a:rPr lang="es-PE" sz="1600" dirty="0"/>
                <a:t> Gestión de Convenios Movilidad y Cooperación Técnica. </a:t>
              </a:r>
              <a:endParaRPr kumimoji="0" lang="es-PE"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PE" sz="1200" b="0" i="0" u="none" strike="noStrike" cap="none" normalizeH="0" baseline="0" dirty="0" smtClean="0">
                  <a:ln>
                    <a:noFill/>
                  </a:ln>
                  <a:solidFill>
                    <a:schemeClr val="tx1"/>
                  </a:solidFill>
                  <a:effectLst/>
                  <a:latin typeface="Arial" pitchFamily="34" charset="0"/>
                  <a:ea typeface="Calibri" pitchFamily="34" charset="0"/>
                  <a:cs typeface="MyriadPro-Regular"/>
                </a:rPr>
                <a:t>.</a:t>
              </a:r>
              <a:endParaRPr kumimoji="0" lang="es-PE" sz="1200" b="0" i="0" u="none" strike="noStrike" cap="none" normalizeH="0" baseline="0" dirty="0" smtClean="0">
                <a:ln>
                  <a:noFill/>
                </a:ln>
                <a:solidFill>
                  <a:schemeClr val="tx1"/>
                </a:solidFill>
                <a:effectLst/>
                <a:latin typeface="Arial" pitchFamily="34" charset="0"/>
              </a:endParaRPr>
            </a:p>
          </p:txBody>
        </p:sp>
        <p:sp>
          <p:nvSpPr>
            <p:cNvPr id="21516" name="AutoShape 12"/>
            <p:cNvSpPr>
              <a:spLocks noChangeArrowheads="1"/>
            </p:cNvSpPr>
            <p:nvPr/>
          </p:nvSpPr>
          <p:spPr bwMode="auto">
            <a:xfrm>
              <a:off x="8113" y="6593"/>
              <a:ext cx="3542" cy="677"/>
            </a:xfrm>
            <a:prstGeom prst="roundRect">
              <a:avLst>
                <a:gd name="adj" fmla="val 16667"/>
              </a:avLst>
            </a:prstGeom>
            <a:solidFill>
              <a:schemeClr val="accent6">
                <a:lumMod val="60000"/>
                <a:lumOff val="40000"/>
              </a:schemeClr>
            </a:solidFill>
            <a:ln w="9525">
              <a:solidFill>
                <a:srgbClr val="0000FF"/>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Programa de Gestión de Convenios Interinstitucionales</a:t>
              </a:r>
              <a:endParaRPr kumimoji="0" lang="es-PE" sz="1200" b="0" i="0" u="none" strike="noStrike" cap="none" normalizeH="0" baseline="0" dirty="0" smtClean="0">
                <a:ln>
                  <a:noFill/>
                </a:ln>
                <a:solidFill>
                  <a:schemeClr val="tx1"/>
                </a:solidFill>
                <a:effectLst/>
                <a:latin typeface="Arial" pitchFamily="34" charset="0"/>
              </a:endParaRPr>
            </a:p>
          </p:txBody>
        </p:sp>
        <p:sp>
          <p:nvSpPr>
            <p:cNvPr id="21515" name="AutoShape 11"/>
            <p:cNvSpPr>
              <a:spLocks noChangeArrowheads="1"/>
            </p:cNvSpPr>
            <p:nvPr/>
          </p:nvSpPr>
          <p:spPr bwMode="auto">
            <a:xfrm>
              <a:off x="8046" y="7421"/>
              <a:ext cx="3608" cy="676"/>
            </a:xfrm>
            <a:prstGeom prst="roundRect">
              <a:avLst>
                <a:gd name="adj" fmla="val 16667"/>
              </a:avLst>
            </a:prstGeom>
            <a:solidFill>
              <a:schemeClr val="accent6">
                <a:lumMod val="60000"/>
                <a:lumOff val="40000"/>
              </a:schemeClr>
            </a:solidFill>
            <a:ln w="9525">
              <a:solidFill>
                <a:srgbClr val="0000FF"/>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s-PE"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Programa de Movilidad Docente y Estudiantil.</a:t>
              </a:r>
              <a:endParaRPr kumimoji="0" lang="es-PE" sz="1200" b="0" i="0" u="none" strike="noStrike" cap="none" normalizeH="0" baseline="0" dirty="0" smtClean="0">
                <a:ln>
                  <a:noFill/>
                </a:ln>
                <a:solidFill>
                  <a:schemeClr val="tx1"/>
                </a:solidFill>
                <a:effectLst/>
                <a:latin typeface="Arial" pitchFamily="34" charset="0"/>
              </a:endParaRPr>
            </a:p>
          </p:txBody>
        </p:sp>
        <p:sp>
          <p:nvSpPr>
            <p:cNvPr id="21513" name="Text Box 9"/>
            <p:cNvSpPr txBox="1">
              <a:spLocks noChangeArrowheads="1"/>
            </p:cNvSpPr>
            <p:nvPr/>
          </p:nvSpPr>
          <p:spPr bwMode="auto">
            <a:xfrm>
              <a:off x="2498" y="5841"/>
              <a:ext cx="2124" cy="4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chemeClr val="tx1"/>
                  </a:solidFill>
                  <a:effectLst/>
                  <a:latin typeface="Bauhaus 93" pitchFamily="82" charset="0"/>
                  <a:ea typeface="Calibri" pitchFamily="34" charset="0"/>
                  <a:cs typeface="Times New Roman" pitchFamily="18" charset="0"/>
                </a:rPr>
                <a:t>ESTRATEGIA S</a:t>
              </a:r>
              <a:endParaRPr kumimoji="0" lang="es-PE" sz="1600" b="0" i="0" u="none" strike="noStrike" cap="none" normalizeH="0" baseline="0" dirty="0" smtClean="0">
                <a:ln>
                  <a:noFill/>
                </a:ln>
                <a:solidFill>
                  <a:schemeClr val="tx1"/>
                </a:solidFill>
                <a:effectLst/>
                <a:latin typeface="Arial" pitchFamily="34" charset="0"/>
              </a:endParaRPr>
            </a:p>
          </p:txBody>
        </p:sp>
        <p:sp>
          <p:nvSpPr>
            <p:cNvPr id="21512" name="Text Box 8"/>
            <p:cNvSpPr txBox="1">
              <a:spLocks noChangeArrowheads="1"/>
            </p:cNvSpPr>
            <p:nvPr/>
          </p:nvSpPr>
          <p:spPr bwMode="auto">
            <a:xfrm>
              <a:off x="8392" y="5766"/>
              <a:ext cx="2868" cy="52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chemeClr val="tx1"/>
                  </a:solidFill>
                  <a:effectLst/>
                  <a:latin typeface="Bauhaus 93" pitchFamily="82" charset="0"/>
                  <a:ea typeface="Calibri" pitchFamily="34" charset="0"/>
                  <a:cs typeface="Times New Roman" pitchFamily="18" charset="0"/>
                </a:rPr>
                <a:t>LÍNEAS DE ACCIÓN </a:t>
              </a:r>
              <a:endParaRPr kumimoji="0" lang="es-PE" sz="1600" b="0" i="0" u="none" strike="noStrike" cap="none" normalizeH="0" baseline="0" dirty="0" smtClean="0">
                <a:ln>
                  <a:noFill/>
                </a:ln>
                <a:solidFill>
                  <a:schemeClr val="tx1"/>
                </a:solidFill>
                <a:effectLst/>
                <a:latin typeface="Arial" pitchFamily="34" charset="0"/>
              </a:endParaRPr>
            </a:p>
          </p:txBody>
        </p:sp>
      </p:grpSp>
      <p:sp>
        <p:nvSpPr>
          <p:cNvPr id="21527" name="Rectangle 2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endParaRPr>
          </a:p>
        </p:txBody>
      </p:sp>
      <p:sp>
        <p:nvSpPr>
          <p:cNvPr id="25" name="AutoShape 12"/>
          <p:cNvSpPr>
            <a:spLocks noChangeArrowheads="1"/>
          </p:cNvSpPr>
          <p:nvPr/>
        </p:nvSpPr>
        <p:spPr bwMode="auto">
          <a:xfrm>
            <a:off x="5715008" y="5357826"/>
            <a:ext cx="2594604" cy="928694"/>
          </a:xfrm>
          <a:prstGeom prst="roundRect">
            <a:avLst>
              <a:gd name="adj" fmla="val 16667"/>
            </a:avLst>
          </a:prstGeom>
          <a:solidFill>
            <a:schemeClr val="accent6">
              <a:lumMod val="60000"/>
              <a:lumOff val="40000"/>
            </a:schemeClr>
          </a:solidFill>
          <a:ln w="9525">
            <a:solidFill>
              <a:srgbClr val="0000FF"/>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Programa de Gestión de Cooperación Técnica con Proyectos de Investigación  Multidisciplinaria</a:t>
            </a:r>
            <a:endParaRPr kumimoji="0" lang="es-PE" sz="1200" b="0" i="0" u="none" strike="noStrike" cap="none" normalizeH="0" baseline="0" dirty="0" smtClean="0">
              <a:ln>
                <a:noFill/>
              </a:ln>
              <a:solidFill>
                <a:schemeClr val="tx1"/>
              </a:solidFill>
              <a:effectLst/>
              <a:latin typeface="Arial" pitchFamily="34" charset="0"/>
            </a:endParaRPr>
          </a:p>
        </p:txBody>
      </p:sp>
      <p:cxnSp>
        <p:nvCxnSpPr>
          <p:cNvPr id="27" name="26 Conector recto de flecha"/>
          <p:cNvCxnSpPr/>
          <p:nvPr/>
        </p:nvCxnSpPr>
        <p:spPr>
          <a:xfrm flipV="1">
            <a:off x="5143504" y="4071942"/>
            <a:ext cx="500066"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rot="16200000" flipH="1">
            <a:off x="4786314" y="5000636"/>
            <a:ext cx="1214446"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a:endCxn id="21515" idx="1"/>
          </p:cNvCxnSpPr>
          <p:nvPr/>
        </p:nvCxnSpPr>
        <p:spPr>
          <a:xfrm>
            <a:off x="5143504" y="4572008"/>
            <a:ext cx="571376" cy="3215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 Wallpapers Burbujas De El Minimalismo La Ca Da Azul Agua Gotas"/>
          <p:cNvPicPr>
            <a:picLocks noChangeAspect="1" noChangeArrowheads="1"/>
          </p:cNvPicPr>
          <p:nvPr/>
        </p:nvPicPr>
        <p:blipFill>
          <a:blip r:embed="rId2"/>
          <a:srcRect b="64583"/>
          <a:stretch>
            <a:fillRect/>
          </a:stretch>
        </p:blipFill>
        <p:spPr bwMode="auto">
          <a:xfrm>
            <a:off x="0" y="0"/>
            <a:ext cx="9148485" cy="6858000"/>
          </a:xfrm>
          <a:prstGeom prst="rect">
            <a:avLst/>
          </a:prstGeom>
          <a:noFill/>
          <a:scene3d>
            <a:camera prst="orthographicFront"/>
            <a:lightRig rig="threePt" dir="t"/>
          </a:scene3d>
          <a:sp3d>
            <a:bevelT/>
          </a:sp3d>
        </p:spPr>
      </p:pic>
      <p:pic>
        <p:nvPicPr>
          <p:cNvPr id="3" name="Imagen 11" descr="Facultad_de_Psicologia_UNMSM_logo"/>
          <p:cNvPicPr>
            <a:picLocks noChangeAspect="1" noChangeArrowheads="1"/>
          </p:cNvPicPr>
          <p:nvPr/>
        </p:nvPicPr>
        <p:blipFill>
          <a:blip r:embed="rId3" cstate="print"/>
          <a:srcRect/>
          <a:stretch>
            <a:fillRect/>
          </a:stretch>
        </p:blipFill>
        <p:spPr bwMode="auto">
          <a:xfrm>
            <a:off x="133351" y="123825"/>
            <a:ext cx="2081195" cy="518447"/>
          </a:xfrm>
          <a:prstGeom prst="rect">
            <a:avLst/>
          </a:prstGeom>
          <a:noFill/>
          <a:ln w="9525">
            <a:noFill/>
            <a:miter lim="800000"/>
            <a:headEnd/>
            <a:tailEnd/>
          </a:ln>
        </p:spPr>
      </p:pic>
      <p:grpSp>
        <p:nvGrpSpPr>
          <p:cNvPr id="24578" name="Group 2"/>
          <p:cNvGrpSpPr>
            <a:grpSpLocks/>
          </p:cNvGrpSpPr>
          <p:nvPr/>
        </p:nvGrpSpPr>
        <p:grpSpPr bwMode="auto">
          <a:xfrm>
            <a:off x="571775" y="1571612"/>
            <a:ext cx="7857877" cy="4643421"/>
            <a:chOff x="4264" y="4335"/>
            <a:chExt cx="10936" cy="5220"/>
          </a:xfrm>
        </p:grpSpPr>
        <p:sp>
          <p:nvSpPr>
            <p:cNvPr id="24579" name="AutoShape 3"/>
            <p:cNvSpPr>
              <a:spLocks noChangeArrowheads="1"/>
            </p:cNvSpPr>
            <p:nvPr/>
          </p:nvSpPr>
          <p:spPr bwMode="auto">
            <a:xfrm>
              <a:off x="4363" y="6744"/>
              <a:ext cx="2434" cy="1435"/>
            </a:xfrm>
            <a:prstGeom prst="roundRect">
              <a:avLst>
                <a:gd name="adj" fmla="val 16667"/>
              </a:avLst>
            </a:prstGeom>
            <a:solidFill>
              <a:srgbClr val="FF6699"/>
            </a:solidFill>
            <a:ln w="31750">
              <a:solidFill>
                <a:srgbClr val="FFC000"/>
              </a:solidFill>
              <a:round/>
              <a:headEnd/>
              <a:tailEnd/>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PE" sz="1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chemeClr val="tx1"/>
                  </a:solidFill>
                  <a:effectLst/>
                  <a:latin typeface="Calibri" pitchFamily="34" charset="0"/>
                </a:rPr>
                <a:t>GESTIÓN DE LA CALIDAD</a:t>
              </a:r>
              <a:endParaRPr kumimoji="0" lang="es-PE" sz="1600" b="0" i="0" u="none" strike="noStrike" cap="none" normalizeH="0" baseline="0" dirty="0" smtClean="0">
                <a:ln>
                  <a:noFill/>
                </a:ln>
                <a:solidFill>
                  <a:schemeClr val="tx1"/>
                </a:solidFill>
                <a:effectLst/>
                <a:latin typeface="Arial" pitchFamily="34" charset="0"/>
              </a:endParaRPr>
            </a:p>
          </p:txBody>
        </p:sp>
        <p:sp>
          <p:nvSpPr>
            <p:cNvPr id="24580" name="AutoShape 4"/>
            <p:cNvSpPr>
              <a:spLocks noChangeArrowheads="1"/>
            </p:cNvSpPr>
            <p:nvPr/>
          </p:nvSpPr>
          <p:spPr bwMode="auto">
            <a:xfrm>
              <a:off x="7215" y="5971"/>
              <a:ext cx="3312" cy="3584"/>
            </a:xfrm>
            <a:prstGeom prst="roundRect">
              <a:avLst>
                <a:gd name="adj" fmla="val 16667"/>
              </a:avLst>
            </a:prstGeom>
            <a:solidFill>
              <a:srgbClr val="FF99FF"/>
            </a:solidFill>
            <a:ln w="31750">
              <a:solidFill>
                <a:srgbClr val="F79646"/>
              </a:solidFill>
              <a:round/>
              <a:headEnd/>
              <a:tailEnd/>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PE" sz="900" b="1" i="0" u="none" strike="noStrike" cap="none" normalizeH="0" baseline="0" dirty="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es-PE" sz="1400" b="1" i="0" u="none" strike="noStrike" cap="none" normalizeH="0" baseline="0" dirty="0" smtClean="0">
                  <a:ln>
                    <a:noFill/>
                  </a:ln>
                  <a:solidFill>
                    <a:schemeClr val="tx1"/>
                  </a:solidFill>
                  <a:effectLst/>
                  <a:latin typeface="Calibri" pitchFamily="34" charset="0"/>
                </a:rPr>
                <a:t>OBJETIVO 2</a:t>
              </a:r>
              <a:r>
                <a:rPr kumimoji="0" lang="es-PE" sz="1400" b="1" i="0" u="none" strike="noStrike" cap="none" normalizeH="0" baseline="0" dirty="0" smtClean="0">
                  <a:ln>
                    <a:noFill/>
                  </a:ln>
                  <a:solidFill>
                    <a:schemeClr val="tx1"/>
                  </a:solidFill>
                  <a:effectLst/>
                  <a:latin typeface="Times New Roman" pitchFamily="18" charset="0"/>
                </a:rPr>
                <a:t>.</a:t>
              </a:r>
              <a:r>
                <a:rPr kumimoji="0" lang="es-PE" sz="1400" b="1" i="0" u="none" strike="noStrike" cap="none" normalizeH="0" baseline="0" dirty="0" smtClean="0">
                  <a:ln>
                    <a:noFill/>
                  </a:ln>
                  <a:solidFill>
                    <a:schemeClr val="tx1"/>
                  </a:solidFill>
                  <a:effectLst/>
                  <a:latin typeface="Calibri" pitchFamily="34" charset="0"/>
                </a:rPr>
                <a:t> A</a:t>
              </a:r>
              <a:r>
                <a:rPr kumimoji="0" lang="es-ES_tradnl" sz="1400" b="1" i="0" u="none" strike="noStrike" cap="none" normalizeH="0" baseline="0" dirty="0" err="1" smtClean="0">
                  <a:ln>
                    <a:noFill/>
                  </a:ln>
                  <a:solidFill>
                    <a:schemeClr val="tx1"/>
                  </a:solidFill>
                  <a:effectLst/>
                  <a:latin typeface="Calibri" pitchFamily="34" charset="0"/>
                </a:rPr>
                <a:t>rticular</a:t>
              </a:r>
              <a:r>
                <a:rPr kumimoji="0" lang="es-ES_tradnl" sz="1400" b="1" i="0" u="none" strike="noStrike" cap="none" normalizeH="0" baseline="0" dirty="0" smtClean="0">
                  <a:ln>
                    <a:noFill/>
                  </a:ln>
                  <a:solidFill>
                    <a:schemeClr val="tx1"/>
                  </a:solidFill>
                  <a:effectLst/>
                  <a:latin typeface="Calibri" pitchFamily="34" charset="0"/>
                </a:rPr>
                <a:t> los procesos estratégicos con los  operativos y de apoyo </a:t>
              </a:r>
              <a:r>
                <a:rPr kumimoji="0" lang="es-PE" sz="1400" b="1" i="0" u="none" strike="noStrike" cap="none" normalizeH="0" baseline="0" dirty="0" smtClean="0">
                  <a:ln>
                    <a:noFill/>
                  </a:ln>
                  <a:solidFill>
                    <a:schemeClr val="tx1"/>
                  </a:solidFill>
                  <a:effectLst/>
                  <a:latin typeface="Calibri" pitchFamily="34" charset="0"/>
                </a:rPr>
                <a:t> </a:t>
              </a:r>
              <a:r>
                <a:rPr kumimoji="0" lang="es-ES_tradnl" sz="1400" b="1" i="0" u="none" strike="noStrike" cap="none" normalizeH="0" baseline="0" dirty="0" smtClean="0">
                  <a:ln>
                    <a:noFill/>
                  </a:ln>
                  <a:solidFill>
                    <a:schemeClr val="tx1"/>
                  </a:solidFill>
                  <a:effectLst/>
                  <a:latin typeface="Calibri" pitchFamily="34" charset="0"/>
                </a:rPr>
                <a:t>a fin de implementar un Sistema de Gestión y Aseguramiento  de la Calidad  que responda  no solo a las exigencias sino se anticipe a las demandas  de una sociedad  que busca la mejora continua de su bienestar. </a:t>
              </a:r>
              <a:endParaRPr kumimoji="0" lang="es-PE" sz="1400" b="1" i="0" u="none" strike="noStrike" cap="none" normalizeH="0" baseline="0" dirty="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PE" sz="900" b="0" i="0" u="none" strike="noStrike" cap="none" normalizeH="0" baseline="0" dirty="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PE" sz="900" b="0" i="0" u="none" strike="noStrike" cap="none" normalizeH="0" baseline="0" dirty="0" smtClean="0">
                  <a:ln>
                    <a:noFill/>
                  </a:ln>
                  <a:solidFill>
                    <a:schemeClr val="tx1"/>
                  </a:solidFill>
                  <a:effectLst/>
                  <a:latin typeface="GillSansMT" charset="0"/>
                </a:rPr>
                <a:t>.</a:t>
              </a:r>
              <a:endParaRPr kumimoji="0" lang="es-PE" sz="1800" b="0" i="0" u="none" strike="noStrike" cap="none" normalizeH="0" baseline="0" dirty="0" smtClean="0">
                <a:ln>
                  <a:noFill/>
                </a:ln>
                <a:solidFill>
                  <a:schemeClr val="tx1"/>
                </a:solidFill>
                <a:effectLst/>
                <a:latin typeface="Arial" pitchFamily="34" charset="0"/>
              </a:endParaRPr>
            </a:p>
          </p:txBody>
        </p:sp>
        <p:sp>
          <p:nvSpPr>
            <p:cNvPr id="24581" name="Text Box 5"/>
            <p:cNvSpPr txBox="1">
              <a:spLocks noChangeArrowheads="1"/>
            </p:cNvSpPr>
            <p:nvPr/>
          </p:nvSpPr>
          <p:spPr bwMode="auto">
            <a:xfrm>
              <a:off x="4264" y="5218"/>
              <a:ext cx="2585" cy="953"/>
            </a:xfrm>
            <a:prstGeom prst="rect">
              <a:avLst/>
            </a:prstGeom>
            <a:solidFill>
              <a:schemeClr val="bg1"/>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2000" b="1" i="0" u="none" strike="noStrike" cap="none" normalizeH="0" baseline="0" dirty="0" smtClean="0">
                  <a:ln>
                    <a:noFill/>
                  </a:ln>
                  <a:solidFill>
                    <a:schemeClr val="tx1"/>
                  </a:solidFill>
                  <a:effectLst/>
                  <a:latin typeface="Bauhaus 93" pitchFamily="82" charset="0"/>
                </a:rPr>
                <a:t>II: EJE ESTRATÉGICO</a:t>
              </a:r>
              <a:endParaRPr kumimoji="0" lang="es-PE" sz="2000" b="0" i="0" u="none" strike="noStrike" cap="none" normalizeH="0" baseline="0" dirty="0" smtClean="0">
                <a:ln>
                  <a:noFill/>
                </a:ln>
                <a:solidFill>
                  <a:schemeClr val="tx1"/>
                </a:solidFill>
                <a:effectLst/>
                <a:latin typeface="Arial" pitchFamily="34" charset="0"/>
              </a:endParaRPr>
            </a:p>
          </p:txBody>
        </p:sp>
        <p:sp>
          <p:nvSpPr>
            <p:cNvPr id="24582" name="Text Box 6"/>
            <p:cNvSpPr txBox="1">
              <a:spLocks noChangeArrowheads="1"/>
            </p:cNvSpPr>
            <p:nvPr/>
          </p:nvSpPr>
          <p:spPr bwMode="auto">
            <a:xfrm>
              <a:off x="7524" y="4917"/>
              <a:ext cx="2073" cy="808"/>
            </a:xfrm>
            <a:prstGeom prst="rect">
              <a:avLst/>
            </a:prstGeom>
            <a:solidFill>
              <a:srgbClr val="FFFFFF"/>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400" b="1" i="0" u="none" strike="noStrike" cap="none" normalizeH="0" baseline="0" dirty="0" smtClean="0">
                  <a:ln>
                    <a:noFill/>
                  </a:ln>
                  <a:solidFill>
                    <a:schemeClr val="tx1"/>
                  </a:solidFill>
                  <a:effectLst/>
                  <a:latin typeface="Bauhaus 93" pitchFamily="82" charset="0"/>
                </a:rPr>
                <a:t>OBJETIVO ESTRATÉGICO</a:t>
              </a:r>
            </a:p>
          </p:txBody>
        </p:sp>
        <p:sp>
          <p:nvSpPr>
            <p:cNvPr id="24588" name="Text Box 12"/>
            <p:cNvSpPr txBox="1">
              <a:spLocks noChangeArrowheads="1"/>
            </p:cNvSpPr>
            <p:nvPr/>
          </p:nvSpPr>
          <p:spPr bwMode="auto">
            <a:xfrm>
              <a:off x="10931" y="4335"/>
              <a:ext cx="4038" cy="582"/>
            </a:xfrm>
            <a:prstGeom prst="rect">
              <a:avLst/>
            </a:prstGeom>
            <a:solidFill>
              <a:srgbClr val="FFFFFF"/>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400" b="1" i="0" u="none" strike="noStrike" cap="none" normalizeH="0" baseline="0" dirty="0" smtClean="0">
                  <a:ln>
                    <a:noFill/>
                  </a:ln>
                  <a:solidFill>
                    <a:schemeClr val="tx1"/>
                  </a:solidFill>
                  <a:effectLst/>
                  <a:latin typeface="Bauhaus 93" pitchFamily="82" charset="0"/>
                </a:rPr>
                <a:t>OBJETIVOS  ESPECÍFICOS</a:t>
              </a:r>
              <a:endParaRPr kumimoji="0" lang="es-PE" sz="1400" b="0" i="0" u="none" strike="noStrike" cap="none" normalizeH="0" baseline="0" dirty="0" smtClean="0">
                <a:ln>
                  <a:noFill/>
                </a:ln>
                <a:solidFill>
                  <a:schemeClr val="tx1"/>
                </a:solidFill>
                <a:effectLst/>
                <a:latin typeface="Arial" pitchFamily="34" charset="0"/>
              </a:endParaRPr>
            </a:p>
          </p:txBody>
        </p:sp>
        <p:sp>
          <p:nvSpPr>
            <p:cNvPr id="24592" name="AutoShape 16"/>
            <p:cNvSpPr>
              <a:spLocks noChangeArrowheads="1"/>
            </p:cNvSpPr>
            <p:nvPr/>
          </p:nvSpPr>
          <p:spPr bwMode="auto">
            <a:xfrm>
              <a:off x="10839" y="8450"/>
              <a:ext cx="4346" cy="944"/>
            </a:xfrm>
            <a:prstGeom prst="roundRect">
              <a:avLst>
                <a:gd name="adj" fmla="val 16667"/>
              </a:avLst>
            </a:prstGeom>
            <a:solidFill>
              <a:srgbClr val="FFCCFF"/>
            </a:solidFill>
            <a:ln w="9525">
              <a:solidFill>
                <a:srgbClr val="FFC000"/>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400" b="1" i="0" u="none" strike="noStrike" cap="none" normalizeH="0" baseline="0" dirty="0" smtClean="0">
                  <a:ln>
                    <a:noFill/>
                  </a:ln>
                  <a:solidFill>
                    <a:schemeClr val="tx1"/>
                  </a:solidFill>
                  <a:effectLst/>
                </a:rPr>
                <a:t>2..3</a:t>
              </a:r>
              <a:r>
                <a:rPr kumimoji="0" lang="es-PE" sz="1400" b="0" i="0" u="none" strike="noStrike" cap="none" normalizeH="0" baseline="0" dirty="0" smtClean="0">
                  <a:ln>
                    <a:noFill/>
                  </a:ln>
                  <a:solidFill>
                    <a:schemeClr val="tx1"/>
                  </a:solidFill>
                  <a:effectLst/>
                </a:rPr>
                <a:t>  Fortalecer  la gestión de los recursos humanos, tecnológicos, de infraestructura y financieros.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400" b="0" i="0" u="none" strike="noStrike" cap="none" normalizeH="0" baseline="0" dirty="0" smtClean="0">
                <a:ln>
                  <a:noFill/>
                </a:ln>
                <a:solidFill>
                  <a:schemeClr val="tx1"/>
                </a:solidFill>
                <a:effectLst/>
              </a:endParaRPr>
            </a:p>
          </p:txBody>
        </p:sp>
        <p:sp>
          <p:nvSpPr>
            <p:cNvPr id="24593" name="AutoShape 17"/>
            <p:cNvSpPr>
              <a:spLocks noChangeArrowheads="1"/>
            </p:cNvSpPr>
            <p:nvPr/>
          </p:nvSpPr>
          <p:spPr bwMode="auto">
            <a:xfrm>
              <a:off x="10854" y="7067"/>
              <a:ext cx="4346" cy="806"/>
            </a:xfrm>
            <a:prstGeom prst="roundRect">
              <a:avLst>
                <a:gd name="adj" fmla="val 16667"/>
              </a:avLst>
            </a:prstGeom>
            <a:solidFill>
              <a:srgbClr val="FFCCFF"/>
            </a:solidFill>
            <a:ln w="9525">
              <a:solidFill>
                <a:srgbClr val="FFC000"/>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PE" sz="1400" b="1" i="0" u="none" strike="noStrike" cap="none" normalizeH="0" baseline="0" dirty="0" smtClean="0">
                  <a:ln>
                    <a:noFill/>
                  </a:ln>
                  <a:solidFill>
                    <a:schemeClr val="tx1"/>
                  </a:solidFill>
                  <a:effectLst/>
                  <a:latin typeface="Calibri" pitchFamily="34" charset="0"/>
                </a:rPr>
                <a:t>2..2</a:t>
              </a:r>
              <a:r>
                <a:rPr kumimoji="0" lang="es-PE" sz="1400" b="0" i="0" u="none" strike="noStrike" cap="none" normalizeH="0" baseline="0" dirty="0" smtClean="0">
                  <a:ln>
                    <a:noFill/>
                  </a:ln>
                  <a:solidFill>
                    <a:schemeClr val="tx1"/>
                  </a:solidFill>
                  <a:effectLst/>
                  <a:latin typeface="Calibri" pitchFamily="34" charset="0"/>
                </a:rPr>
                <a:t>  Implementar un sistema de difusión</a:t>
              </a:r>
              <a:r>
                <a:rPr kumimoji="0" lang="es-PE" sz="800" b="0" i="0" u="none" strike="noStrike" cap="none" normalizeH="0" baseline="0" dirty="0" smtClean="0">
                  <a:ln>
                    <a:noFill/>
                  </a:ln>
                  <a:solidFill>
                    <a:schemeClr val="tx1"/>
                  </a:solidFill>
                  <a:effectLst/>
                  <a:latin typeface="GillSansMT" charset="0"/>
                </a:rPr>
                <a:t>.</a:t>
              </a:r>
              <a:endParaRPr kumimoji="0" lang="es-PE" sz="1800" b="0" i="0" u="none" strike="noStrike" cap="none" normalizeH="0" baseline="0" dirty="0" smtClean="0">
                <a:ln>
                  <a:noFill/>
                </a:ln>
                <a:solidFill>
                  <a:schemeClr val="tx1"/>
                </a:solidFill>
                <a:effectLst/>
                <a:latin typeface="Arial" pitchFamily="34" charset="0"/>
              </a:endParaRPr>
            </a:p>
          </p:txBody>
        </p:sp>
        <p:sp>
          <p:nvSpPr>
            <p:cNvPr id="24595" name="AutoShape 19"/>
            <p:cNvSpPr>
              <a:spLocks noChangeArrowheads="1"/>
            </p:cNvSpPr>
            <p:nvPr/>
          </p:nvSpPr>
          <p:spPr bwMode="auto">
            <a:xfrm>
              <a:off x="10854" y="5500"/>
              <a:ext cx="4346" cy="1164"/>
            </a:xfrm>
            <a:prstGeom prst="roundRect">
              <a:avLst>
                <a:gd name="adj" fmla="val 16667"/>
              </a:avLst>
            </a:prstGeom>
            <a:solidFill>
              <a:srgbClr val="FFCCFF"/>
            </a:solidFill>
            <a:ln w="9525">
              <a:solidFill>
                <a:srgbClr val="FFC000"/>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400" b="1" i="0" u="none" strike="noStrike" cap="none" normalizeH="0" baseline="0" dirty="0" smtClean="0">
                  <a:ln>
                    <a:noFill/>
                  </a:ln>
                  <a:solidFill>
                    <a:schemeClr val="tx1"/>
                  </a:solidFill>
                  <a:effectLst/>
                </a:rPr>
                <a:t>2.1</a:t>
              </a:r>
              <a:r>
                <a:rPr kumimoji="0" lang="es-PE" sz="1400" b="0" i="0" u="none" strike="noStrike" cap="none" normalizeH="0" baseline="0" dirty="0" smtClean="0">
                  <a:ln>
                    <a:noFill/>
                  </a:ln>
                  <a:solidFill>
                    <a:schemeClr val="tx1"/>
                  </a:solidFill>
                  <a:effectLst/>
                </a:rPr>
                <a:t>  Implementar el sistema de calidad en los procesos de aprendizaje  enseñanza, extensión universitaria, proyección social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endParaRPr>
            </a:p>
          </p:txBody>
        </p:sp>
      </p:grpSp>
    </p:spTree>
  </p:cSld>
  <p:clrMapOvr>
    <a:masterClrMapping/>
  </p:clrMapOvr>
  <p:transition spd="med">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 Wallpapers Burbujas De El Minimalismo La Ca Da Azul Agua Gotas"/>
          <p:cNvPicPr>
            <a:picLocks noChangeAspect="1" noChangeArrowheads="1"/>
          </p:cNvPicPr>
          <p:nvPr/>
        </p:nvPicPr>
        <p:blipFill>
          <a:blip r:embed="rId2"/>
          <a:srcRect b="64583"/>
          <a:stretch>
            <a:fillRect/>
          </a:stretch>
        </p:blipFill>
        <p:spPr bwMode="auto">
          <a:xfrm>
            <a:off x="-4485" y="0"/>
            <a:ext cx="9148485" cy="6858000"/>
          </a:xfrm>
          <a:prstGeom prst="rect">
            <a:avLst/>
          </a:prstGeom>
          <a:noFill/>
          <a:scene3d>
            <a:camera prst="orthographicFront"/>
            <a:lightRig rig="threePt" dir="t"/>
          </a:scene3d>
          <a:sp3d>
            <a:bevelT/>
          </a:sp3d>
        </p:spPr>
      </p:pic>
      <p:pic>
        <p:nvPicPr>
          <p:cNvPr id="3" name="Imagen 11" descr="Facultad_de_Psicologia_UNMSM_logo"/>
          <p:cNvPicPr>
            <a:picLocks noChangeAspect="1" noChangeArrowheads="1"/>
          </p:cNvPicPr>
          <p:nvPr/>
        </p:nvPicPr>
        <p:blipFill>
          <a:blip r:embed="rId3" cstate="print"/>
          <a:srcRect/>
          <a:stretch>
            <a:fillRect/>
          </a:stretch>
        </p:blipFill>
        <p:spPr bwMode="auto">
          <a:xfrm>
            <a:off x="133351" y="123825"/>
            <a:ext cx="2081195" cy="518447"/>
          </a:xfrm>
          <a:prstGeom prst="rect">
            <a:avLst/>
          </a:prstGeom>
          <a:noFill/>
          <a:ln w="9525">
            <a:noFill/>
            <a:miter lim="800000"/>
            <a:headEnd/>
            <a:tailEnd/>
          </a:ln>
        </p:spPr>
      </p:pic>
      <p:grpSp>
        <p:nvGrpSpPr>
          <p:cNvPr id="2" name="Group 2"/>
          <p:cNvGrpSpPr>
            <a:grpSpLocks/>
          </p:cNvGrpSpPr>
          <p:nvPr/>
        </p:nvGrpSpPr>
        <p:grpSpPr bwMode="auto">
          <a:xfrm>
            <a:off x="70870" y="928670"/>
            <a:ext cx="2862405" cy="5286561"/>
            <a:chOff x="10845" y="4335"/>
            <a:chExt cx="4241" cy="5943"/>
          </a:xfrm>
        </p:grpSpPr>
        <p:sp>
          <p:nvSpPr>
            <p:cNvPr id="24588" name="Text Box 12"/>
            <p:cNvSpPr txBox="1">
              <a:spLocks noChangeArrowheads="1"/>
            </p:cNvSpPr>
            <p:nvPr/>
          </p:nvSpPr>
          <p:spPr bwMode="auto">
            <a:xfrm>
              <a:off x="10931" y="4335"/>
              <a:ext cx="4038" cy="582"/>
            </a:xfrm>
            <a:prstGeom prst="rect">
              <a:avLst/>
            </a:prstGeom>
            <a:solidFill>
              <a:srgbClr val="FFFFFF"/>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400" b="1" i="0" u="none" strike="noStrike" cap="none" normalizeH="0" baseline="0" dirty="0" smtClean="0">
                  <a:ln>
                    <a:noFill/>
                  </a:ln>
                  <a:solidFill>
                    <a:schemeClr val="tx1"/>
                  </a:solidFill>
                  <a:effectLst/>
                  <a:latin typeface="Bauhaus 93" pitchFamily="82" charset="0"/>
                </a:rPr>
                <a:t>OBJETIVOS  ESPECÍFICOS</a:t>
              </a:r>
              <a:endParaRPr kumimoji="0" lang="es-PE" sz="1400" b="0" i="0" u="none" strike="noStrike" cap="none" normalizeH="0" baseline="0" dirty="0" smtClean="0">
                <a:ln>
                  <a:noFill/>
                </a:ln>
                <a:solidFill>
                  <a:schemeClr val="tx1"/>
                </a:solidFill>
                <a:effectLst/>
                <a:latin typeface="Arial" pitchFamily="34" charset="0"/>
              </a:endParaRPr>
            </a:p>
          </p:txBody>
        </p:sp>
        <p:sp>
          <p:nvSpPr>
            <p:cNvPr id="24592" name="AutoShape 16"/>
            <p:cNvSpPr>
              <a:spLocks noChangeArrowheads="1"/>
            </p:cNvSpPr>
            <p:nvPr/>
          </p:nvSpPr>
          <p:spPr bwMode="auto">
            <a:xfrm>
              <a:off x="10845" y="9073"/>
              <a:ext cx="4128" cy="1205"/>
            </a:xfrm>
            <a:prstGeom prst="roundRect">
              <a:avLst>
                <a:gd name="adj" fmla="val 16667"/>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0800000" scaled="1"/>
              <a:tileRect/>
            </a:gradFill>
            <a:ln w="9525">
              <a:solidFill>
                <a:srgbClr val="FFC000"/>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400" b="1" i="0" u="none" strike="noStrike" cap="none" normalizeH="0" baseline="0" dirty="0" smtClean="0">
                  <a:ln>
                    <a:noFill/>
                  </a:ln>
                  <a:solidFill>
                    <a:schemeClr val="tx1"/>
                  </a:solidFill>
                  <a:effectLst/>
                </a:rPr>
                <a:t>2..3  Fortalecer  la gestión de los recursos humanos, tecnológicos, de infraestructura y financieros.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400" b="0" i="0" u="none" strike="noStrike" cap="none" normalizeH="0" baseline="0" dirty="0" smtClean="0">
                <a:ln>
                  <a:noFill/>
                </a:ln>
                <a:solidFill>
                  <a:schemeClr val="tx1"/>
                </a:solidFill>
                <a:effectLst/>
              </a:endParaRPr>
            </a:p>
          </p:txBody>
        </p:sp>
        <p:sp>
          <p:nvSpPr>
            <p:cNvPr id="24593" name="AutoShape 17"/>
            <p:cNvSpPr>
              <a:spLocks noChangeArrowheads="1"/>
            </p:cNvSpPr>
            <p:nvPr/>
          </p:nvSpPr>
          <p:spPr bwMode="auto">
            <a:xfrm>
              <a:off x="10952" y="7306"/>
              <a:ext cx="4134" cy="806"/>
            </a:xfrm>
            <a:prstGeom prst="roundRect">
              <a:avLst>
                <a:gd name="adj" fmla="val 16667"/>
              </a:avLst>
            </a:prstGeom>
            <a:solidFill>
              <a:srgbClr val="FF3399"/>
            </a:solidFill>
            <a:ln w="9525">
              <a:solidFill>
                <a:srgbClr val="FFC000"/>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PE" sz="1400" b="1" i="0" u="none" strike="noStrike" cap="none" normalizeH="0" baseline="0" dirty="0" smtClean="0">
                  <a:ln>
                    <a:noFill/>
                  </a:ln>
                  <a:solidFill>
                    <a:schemeClr val="tx1"/>
                  </a:solidFill>
                  <a:effectLst/>
                  <a:latin typeface="Calibri" pitchFamily="34" charset="0"/>
                </a:rPr>
                <a:t>2..2  Implementar un sistema de difusión</a:t>
              </a:r>
              <a:r>
                <a:rPr kumimoji="0" lang="es-PE" sz="800" i="0" u="none" strike="noStrike" cap="none" normalizeH="0" baseline="0" dirty="0" smtClean="0">
                  <a:ln>
                    <a:noFill/>
                  </a:ln>
                  <a:solidFill>
                    <a:schemeClr val="tx1"/>
                  </a:solidFill>
                  <a:effectLst/>
                  <a:latin typeface="GillSansMT" charset="0"/>
                </a:rPr>
                <a:t>.</a:t>
              </a:r>
              <a:endParaRPr kumimoji="0" lang="es-PE" sz="1800" i="0" u="none" strike="noStrike" cap="none" normalizeH="0" baseline="0" dirty="0" smtClean="0">
                <a:ln>
                  <a:noFill/>
                </a:ln>
                <a:solidFill>
                  <a:schemeClr val="tx1"/>
                </a:solidFill>
                <a:effectLst/>
                <a:latin typeface="Arial" pitchFamily="34" charset="0"/>
              </a:endParaRPr>
            </a:p>
          </p:txBody>
        </p:sp>
        <p:sp>
          <p:nvSpPr>
            <p:cNvPr id="24595" name="AutoShape 19"/>
            <p:cNvSpPr>
              <a:spLocks noChangeArrowheads="1"/>
            </p:cNvSpPr>
            <p:nvPr/>
          </p:nvSpPr>
          <p:spPr bwMode="auto">
            <a:xfrm>
              <a:off x="10952" y="5218"/>
              <a:ext cx="4127" cy="1526"/>
            </a:xfrm>
            <a:prstGeom prst="roundRect">
              <a:avLst>
                <a:gd name="adj" fmla="val 16667"/>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a:ln w="9525">
              <a:solidFill>
                <a:srgbClr val="FFC000"/>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400" b="1" i="0" u="none" strike="noStrike" cap="none" normalizeH="0" baseline="0" dirty="0" smtClean="0">
                  <a:ln>
                    <a:noFill/>
                  </a:ln>
                  <a:solidFill>
                    <a:schemeClr val="tx1"/>
                  </a:solidFill>
                  <a:effectLst/>
                </a:rPr>
                <a:t>2.1</a:t>
              </a:r>
              <a:r>
                <a:rPr kumimoji="0" lang="es-PE" sz="1400" b="0" i="0" u="none" strike="noStrike" cap="none" normalizeH="0" baseline="0" dirty="0" smtClean="0">
                  <a:ln>
                    <a:noFill/>
                  </a:ln>
                  <a:solidFill>
                    <a:schemeClr val="tx1"/>
                  </a:solidFill>
                  <a:effectLst/>
                </a:rPr>
                <a:t>  </a:t>
              </a:r>
              <a:r>
                <a:rPr kumimoji="0" lang="es-PE" sz="1400" b="1" i="0" u="none" strike="noStrike" cap="none" normalizeH="0" baseline="0" dirty="0" smtClean="0">
                  <a:ln>
                    <a:noFill/>
                  </a:ln>
                  <a:solidFill>
                    <a:schemeClr val="tx1"/>
                  </a:solidFill>
                  <a:effectLst/>
                </a:rPr>
                <a:t>Implementar el sistema de calidad en los procesos de aprendizaje  enseñanza, extensión universitaria, proyección social  y difusión.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endParaRPr>
            </a:p>
          </p:txBody>
        </p:sp>
      </p:grpSp>
      <p:sp>
        <p:nvSpPr>
          <p:cNvPr id="13" name="Text Box 12"/>
          <p:cNvSpPr txBox="1">
            <a:spLocks noChangeArrowheads="1"/>
          </p:cNvSpPr>
          <p:nvPr/>
        </p:nvSpPr>
        <p:spPr bwMode="auto">
          <a:xfrm>
            <a:off x="3143240" y="642918"/>
            <a:ext cx="2901436" cy="517715"/>
          </a:xfrm>
          <a:prstGeom prst="rect">
            <a:avLst/>
          </a:prstGeom>
          <a:solidFill>
            <a:srgbClr val="FFFFFF"/>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400" b="1" i="0" u="none" strike="noStrike" cap="none" normalizeH="0" baseline="0" dirty="0" smtClean="0">
                <a:ln>
                  <a:noFill/>
                </a:ln>
                <a:solidFill>
                  <a:schemeClr val="tx1"/>
                </a:solidFill>
                <a:effectLst/>
                <a:latin typeface="Bauhaus 93" pitchFamily="82" charset="0"/>
              </a:rPr>
              <a:t>ESTRATEGIAS</a:t>
            </a:r>
            <a:endParaRPr kumimoji="0" lang="es-PE" sz="1400" b="0" i="0" u="none" strike="noStrike" cap="none" normalizeH="0" baseline="0" dirty="0" smtClean="0">
              <a:ln>
                <a:noFill/>
              </a:ln>
              <a:solidFill>
                <a:schemeClr val="tx1"/>
              </a:solidFill>
              <a:effectLst/>
              <a:latin typeface="Arial" pitchFamily="34" charset="0"/>
            </a:endParaRPr>
          </a:p>
        </p:txBody>
      </p:sp>
      <p:sp>
        <p:nvSpPr>
          <p:cNvPr id="14" name="Text Box 12"/>
          <p:cNvSpPr txBox="1">
            <a:spLocks noChangeArrowheads="1"/>
          </p:cNvSpPr>
          <p:nvPr/>
        </p:nvSpPr>
        <p:spPr bwMode="auto">
          <a:xfrm>
            <a:off x="6286512" y="642918"/>
            <a:ext cx="2687154" cy="517715"/>
          </a:xfrm>
          <a:prstGeom prst="rect">
            <a:avLst/>
          </a:prstGeom>
          <a:solidFill>
            <a:srgbClr val="FFFFFF"/>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400" b="1" i="0" u="none" strike="noStrike" cap="none" normalizeH="0" baseline="0" dirty="0" smtClean="0">
                <a:ln>
                  <a:noFill/>
                </a:ln>
                <a:solidFill>
                  <a:schemeClr val="tx1"/>
                </a:solidFill>
                <a:effectLst/>
                <a:latin typeface="Bauhaus 93" pitchFamily="82" charset="0"/>
              </a:rPr>
              <a:t>LINEAS DE ACCION</a:t>
            </a:r>
            <a:endParaRPr kumimoji="0" lang="es-PE" sz="1400" b="0" i="0" u="none" strike="noStrike" cap="none" normalizeH="0" baseline="0" dirty="0" smtClean="0">
              <a:ln>
                <a:noFill/>
              </a:ln>
              <a:solidFill>
                <a:schemeClr val="tx1"/>
              </a:solidFill>
              <a:effectLst/>
              <a:latin typeface="Arial" pitchFamily="34" charset="0"/>
            </a:endParaRPr>
          </a:p>
        </p:txBody>
      </p:sp>
      <p:grpSp>
        <p:nvGrpSpPr>
          <p:cNvPr id="25602" name="Group 2"/>
          <p:cNvGrpSpPr>
            <a:grpSpLocks/>
          </p:cNvGrpSpPr>
          <p:nvPr/>
        </p:nvGrpSpPr>
        <p:grpSpPr bwMode="auto">
          <a:xfrm>
            <a:off x="3214678" y="1500174"/>
            <a:ext cx="5572337" cy="1643074"/>
            <a:chOff x="1668" y="6631"/>
            <a:chExt cx="8775" cy="2196"/>
          </a:xfrm>
        </p:grpSpPr>
        <p:sp>
          <p:nvSpPr>
            <p:cNvPr id="25603" name="AutoShape 3"/>
            <p:cNvSpPr>
              <a:spLocks noChangeArrowheads="1"/>
            </p:cNvSpPr>
            <p:nvPr/>
          </p:nvSpPr>
          <p:spPr bwMode="auto">
            <a:xfrm>
              <a:off x="1668" y="6631"/>
              <a:ext cx="4725" cy="2196"/>
            </a:xfrm>
            <a:prstGeom prst="roundRect">
              <a:avLst>
                <a:gd name="adj" fmla="val 16667"/>
              </a:avLst>
            </a:prstGeom>
            <a:gradFill flip="none" rotWithShape="1">
              <a:gsLst>
                <a:gs pos="0">
                  <a:srgbClr val="FF66FF">
                    <a:tint val="66000"/>
                    <a:satMod val="160000"/>
                  </a:srgbClr>
                </a:gs>
                <a:gs pos="50000">
                  <a:srgbClr val="FF66FF">
                    <a:tint val="44500"/>
                    <a:satMod val="160000"/>
                  </a:srgbClr>
                </a:gs>
                <a:gs pos="100000">
                  <a:srgbClr val="FF66FF">
                    <a:tint val="23500"/>
                    <a:satMod val="160000"/>
                  </a:srgbClr>
                </a:gs>
              </a:gsLst>
              <a:lin ang="5400000" scaled="1"/>
              <a:tileRect/>
            </a:gradFill>
            <a:ln w="28575">
              <a:solidFill>
                <a:srgbClr val="FFC000"/>
              </a:solidFill>
              <a:round/>
              <a:headEnd/>
              <a:tailEnd/>
            </a:ln>
            <a:effectLst>
              <a:outerShdw dist="107763" dir="81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PE" sz="1000" b="1" i="0" u="none" strike="noStrike" cap="none" normalizeH="0" baseline="0" dirty="0" smtClean="0">
                <a:ln>
                  <a:noFill/>
                </a:ln>
                <a:solidFill>
                  <a:schemeClr val="tx1"/>
                </a:solidFill>
                <a:effectLst/>
                <a:latin typeface="MyriadPro-Bold"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PE" sz="1000" b="1" i="0" u="none" strike="noStrike" cap="none" normalizeH="0" baseline="0" dirty="0" smtClean="0">
                  <a:ln>
                    <a:noFill/>
                  </a:ln>
                  <a:solidFill>
                    <a:schemeClr val="tx1"/>
                  </a:solidFill>
                  <a:effectLst/>
                  <a:latin typeface="MyriadPro-Bold" charset="0"/>
                </a:rPr>
                <a:t> </a:t>
              </a:r>
              <a:r>
                <a:rPr kumimoji="0" lang="es-PE" sz="1400" b="1" i="0" u="none" strike="noStrike" cap="none" normalizeH="0" baseline="0" dirty="0" smtClean="0">
                  <a:ln>
                    <a:noFill/>
                  </a:ln>
                  <a:solidFill>
                    <a:schemeClr val="tx1"/>
                  </a:solidFill>
                  <a:effectLst/>
                  <a:latin typeface="+mj-lt"/>
                </a:rPr>
                <a:t>Calidad y Acreditación: </a:t>
              </a:r>
              <a:r>
                <a:rPr kumimoji="0" lang="es-PE" sz="1400" b="0" i="0" u="none" strike="noStrike" cap="none" normalizeH="0" baseline="0" dirty="0" smtClean="0">
                  <a:ln>
                    <a:noFill/>
                  </a:ln>
                  <a:solidFill>
                    <a:schemeClr val="tx1"/>
                  </a:solidFill>
                  <a:effectLst/>
                  <a:latin typeface="+mj-lt"/>
                </a:rPr>
                <a:t>Adecuar el modelo de gestión al enfoque basado en procesos con estándares de calidad.</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dirty="0" smtClean="0">
                  <a:ln>
                    <a:noFill/>
                  </a:ln>
                  <a:solidFill>
                    <a:schemeClr val="tx1"/>
                  </a:solidFill>
                  <a:effectLst/>
                  <a:latin typeface="+mj-lt"/>
                </a:rPr>
                <a:t>Lograr el reconocimiento nacional e internacional.</a:t>
              </a:r>
            </a:p>
          </p:txBody>
        </p:sp>
        <p:sp>
          <p:nvSpPr>
            <p:cNvPr id="25604" name="AutoShape 4"/>
            <p:cNvSpPr>
              <a:spLocks noChangeArrowheads="1"/>
            </p:cNvSpPr>
            <p:nvPr/>
          </p:nvSpPr>
          <p:spPr bwMode="auto">
            <a:xfrm>
              <a:off x="6618" y="6726"/>
              <a:ext cx="3825" cy="1814"/>
            </a:xfrm>
            <a:prstGeom prst="roundRect">
              <a:avLst>
                <a:gd name="adj" fmla="val 16667"/>
              </a:avLst>
            </a:prstGeom>
            <a:blipFill>
              <a:blip r:embed="rId4"/>
              <a:tile tx="0" ty="0" sx="100000" sy="100000" flip="none" algn="tl"/>
            </a:blipFill>
            <a:ln w="9525">
              <a:solidFill>
                <a:srgbClr val="FFC000"/>
              </a:solidFill>
              <a:round/>
              <a:headEnd/>
              <a:tailEnd/>
            </a:ln>
            <a:scene3d>
              <a:camera prst="orthographicFront"/>
              <a:lightRig rig="threePt" dir="t"/>
            </a:scene3d>
            <a:sp3d>
              <a:bevelT prst="relaxedInset"/>
            </a:sp3d>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300" b="1" i="1" u="none" strike="noStrike" cap="none" normalizeH="0" baseline="0" dirty="0" smtClean="0">
                  <a:ln>
                    <a:noFill/>
                  </a:ln>
                  <a:solidFill>
                    <a:schemeClr val="tx1"/>
                  </a:solidFill>
                  <a:effectLst/>
                  <a:latin typeface="Calibri" pitchFamily="34" charset="0"/>
                </a:rPr>
                <a:t>Programa de implementación del modelo de gestión basado en el  enfoque de procesos.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PE" sz="1300" b="1" i="1" u="none" strike="noStrike" cap="none" normalizeH="0" baseline="0" dirty="0" smtClean="0">
                <a:ln>
                  <a:noFill/>
                </a:ln>
                <a:solidFill>
                  <a:schemeClr val="tx1"/>
                </a:solidFill>
                <a:effectLst/>
                <a:latin typeface="Calibri" pitchFamily="34" charset="0"/>
              </a:endParaRPr>
            </a:p>
            <a:p>
              <a:pPr lvl="0" algn="just" fontAlgn="base">
                <a:spcBef>
                  <a:spcPct val="0"/>
                </a:spcBef>
                <a:spcAft>
                  <a:spcPct val="0"/>
                </a:spcAft>
              </a:pPr>
              <a:r>
                <a:rPr kumimoji="0" lang="es-PE" sz="1300" b="1" i="1" u="none" strike="noStrike" cap="none" normalizeH="0" baseline="0" dirty="0" smtClean="0">
                  <a:ln>
                    <a:noFill/>
                  </a:ln>
                  <a:solidFill>
                    <a:schemeClr val="tx1"/>
                  </a:solidFill>
                  <a:effectLst/>
                  <a:latin typeface="Calibri" pitchFamily="34" charset="0"/>
                </a:rPr>
                <a:t>Programas de ejecución de los estándares de </a:t>
              </a:r>
              <a:r>
                <a:rPr kumimoji="0" lang="es-PE" sz="1300" b="1" i="0" u="none" strike="noStrike" cap="none" normalizeH="0" baseline="0" dirty="0" smtClean="0">
                  <a:ln>
                    <a:noFill/>
                  </a:ln>
                  <a:solidFill>
                    <a:schemeClr val="tx1"/>
                  </a:solidFill>
                  <a:effectLst/>
                  <a:latin typeface="Calibri" pitchFamily="34" charset="0"/>
                </a:rPr>
                <a:t>calidad</a:t>
              </a:r>
            </a:p>
            <a:p>
              <a:pPr lvl="0" algn="just" fontAlgn="base">
                <a:spcBef>
                  <a:spcPct val="0"/>
                </a:spcBef>
                <a:spcAft>
                  <a:spcPct val="0"/>
                </a:spcAft>
              </a:pPr>
              <a:endParaRPr kumimoji="0" lang="es-PE" sz="1300" b="0" i="1" u="none" strike="noStrike" cap="none" normalizeH="0" baseline="0" dirty="0" smtClean="0">
                <a:ln>
                  <a:noFill/>
                </a:ln>
                <a:solidFill>
                  <a:schemeClr val="tx1"/>
                </a:solidFill>
                <a:effectLst/>
                <a:latin typeface="Arial" pitchFamily="34" charset="0"/>
              </a:endParaRPr>
            </a:p>
          </p:txBody>
        </p:sp>
      </p:grpSp>
      <p:grpSp>
        <p:nvGrpSpPr>
          <p:cNvPr id="31" name="Group 2"/>
          <p:cNvGrpSpPr>
            <a:grpSpLocks/>
          </p:cNvGrpSpPr>
          <p:nvPr/>
        </p:nvGrpSpPr>
        <p:grpSpPr bwMode="auto">
          <a:xfrm>
            <a:off x="3214678" y="3429000"/>
            <a:ext cx="5572337" cy="857451"/>
            <a:chOff x="1668" y="6822"/>
            <a:chExt cx="8775" cy="1146"/>
          </a:xfrm>
        </p:grpSpPr>
        <p:sp>
          <p:nvSpPr>
            <p:cNvPr id="32" name="AutoShape 3"/>
            <p:cNvSpPr>
              <a:spLocks noChangeArrowheads="1"/>
            </p:cNvSpPr>
            <p:nvPr/>
          </p:nvSpPr>
          <p:spPr bwMode="auto">
            <a:xfrm>
              <a:off x="1668" y="6822"/>
              <a:ext cx="4725" cy="1050"/>
            </a:xfrm>
            <a:prstGeom prst="roundRect">
              <a:avLst>
                <a:gd name="adj" fmla="val 16667"/>
              </a:avLst>
            </a:prstGeom>
            <a:gradFill flip="none" rotWithShape="1">
              <a:gsLst>
                <a:gs pos="0">
                  <a:srgbClr val="FF66FF">
                    <a:tint val="66000"/>
                    <a:satMod val="160000"/>
                  </a:srgbClr>
                </a:gs>
                <a:gs pos="50000">
                  <a:srgbClr val="FF66FF">
                    <a:tint val="44500"/>
                    <a:satMod val="160000"/>
                  </a:srgbClr>
                </a:gs>
                <a:gs pos="100000">
                  <a:srgbClr val="FF66FF">
                    <a:tint val="23500"/>
                    <a:satMod val="160000"/>
                  </a:srgbClr>
                </a:gs>
              </a:gsLst>
              <a:lin ang="16200000" scaled="1"/>
              <a:tileRect/>
            </a:gradFill>
            <a:ln w="28575">
              <a:solidFill>
                <a:srgbClr val="FFC000"/>
              </a:solidFill>
              <a:round/>
              <a:headEnd/>
              <a:tailEnd/>
            </a:ln>
            <a:effectLst>
              <a:outerShdw dist="107763" dir="81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PE" sz="1000" b="1" i="0" u="none" strike="noStrike" cap="none" normalizeH="0" baseline="0" dirty="0" smtClean="0">
                <a:ln>
                  <a:noFill/>
                </a:ln>
                <a:solidFill>
                  <a:schemeClr val="tx1"/>
                </a:solidFill>
                <a:effectLst/>
                <a:latin typeface="MyriadPro-Bold"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PE" sz="1400" b="1" i="0" u="none" strike="noStrike" cap="none" normalizeH="0" baseline="0" dirty="0" smtClean="0">
                  <a:ln>
                    <a:noFill/>
                  </a:ln>
                  <a:solidFill>
                    <a:schemeClr val="tx1"/>
                  </a:solidFill>
                  <a:effectLst/>
                  <a:latin typeface="+mj-lt"/>
                </a:rPr>
                <a:t>Difusión: </a:t>
              </a:r>
              <a:r>
                <a:rPr kumimoji="0" lang="es-PE" sz="1400" i="0" u="none" strike="noStrike" cap="none" normalizeH="0" baseline="0" dirty="0" smtClean="0">
                  <a:ln>
                    <a:noFill/>
                  </a:ln>
                  <a:solidFill>
                    <a:schemeClr val="tx1"/>
                  </a:solidFill>
                  <a:effectLst/>
                  <a:latin typeface="+mj-lt"/>
                </a:rPr>
                <a:t>Establecer políticas de difusión.</a:t>
              </a:r>
            </a:p>
          </p:txBody>
        </p:sp>
        <p:sp>
          <p:nvSpPr>
            <p:cNvPr id="33" name="AutoShape 4"/>
            <p:cNvSpPr>
              <a:spLocks noChangeArrowheads="1"/>
            </p:cNvSpPr>
            <p:nvPr/>
          </p:nvSpPr>
          <p:spPr bwMode="auto">
            <a:xfrm>
              <a:off x="6618" y="6822"/>
              <a:ext cx="3825" cy="1146"/>
            </a:xfrm>
            <a:prstGeom prst="roundRect">
              <a:avLst>
                <a:gd name="adj" fmla="val 16667"/>
              </a:avLst>
            </a:prstGeom>
            <a:blipFill>
              <a:blip r:embed="rId5"/>
              <a:tile tx="0" ty="0" sx="100000" sy="100000" flip="none" algn="tl"/>
            </a:blipFill>
            <a:ln w="9525">
              <a:solidFill>
                <a:srgbClr val="FFC000"/>
              </a:solidFill>
              <a:round/>
              <a:headEnd/>
              <a:tailEnd/>
            </a:ln>
            <a:scene3d>
              <a:camera prst="orthographicFront"/>
              <a:lightRig rig="threePt" dir="t"/>
            </a:scene3d>
            <a:sp3d>
              <a:bevelT prst="relaxedInset"/>
            </a:sp3d>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300" b="1" i="1" u="none" strike="noStrike" cap="none" normalizeH="0" baseline="0" dirty="0" smtClean="0">
                  <a:ln>
                    <a:noFill/>
                  </a:ln>
                  <a:solidFill>
                    <a:schemeClr val="tx1"/>
                  </a:solidFill>
                  <a:effectLst/>
                  <a:latin typeface="Calibri" pitchFamily="34" charset="0"/>
                </a:rPr>
                <a:t>Programa de gestión integral de difusión.</a:t>
              </a:r>
              <a:endParaRPr kumimoji="0" lang="es-PE" sz="1300" b="0" i="1" u="none" strike="noStrike" cap="none" normalizeH="0" baseline="0" dirty="0" smtClean="0">
                <a:ln>
                  <a:noFill/>
                </a:ln>
                <a:solidFill>
                  <a:schemeClr val="tx1"/>
                </a:solidFill>
                <a:effectLst/>
                <a:latin typeface="Arial" pitchFamily="34" charset="0"/>
              </a:endParaRPr>
            </a:p>
          </p:txBody>
        </p:sp>
      </p:grpSp>
      <p:grpSp>
        <p:nvGrpSpPr>
          <p:cNvPr id="34" name="Group 2"/>
          <p:cNvGrpSpPr>
            <a:grpSpLocks/>
          </p:cNvGrpSpPr>
          <p:nvPr/>
        </p:nvGrpSpPr>
        <p:grpSpPr bwMode="auto">
          <a:xfrm>
            <a:off x="3071808" y="4500570"/>
            <a:ext cx="5786651" cy="2143140"/>
            <a:chOff x="1668" y="6631"/>
            <a:chExt cx="8775" cy="2440"/>
          </a:xfrm>
        </p:grpSpPr>
        <p:sp>
          <p:nvSpPr>
            <p:cNvPr id="35" name="AutoShape 3"/>
            <p:cNvSpPr>
              <a:spLocks noChangeArrowheads="1"/>
            </p:cNvSpPr>
            <p:nvPr/>
          </p:nvSpPr>
          <p:spPr bwMode="auto">
            <a:xfrm>
              <a:off x="1668" y="6631"/>
              <a:ext cx="5200" cy="2440"/>
            </a:xfrm>
            <a:prstGeom prst="roundRect">
              <a:avLst>
                <a:gd name="adj" fmla="val 16667"/>
              </a:avLst>
            </a:prstGeom>
            <a:gradFill flip="none" rotWithShape="1">
              <a:gsLst>
                <a:gs pos="0">
                  <a:srgbClr val="FF66FF">
                    <a:tint val="66000"/>
                    <a:satMod val="160000"/>
                  </a:srgbClr>
                </a:gs>
                <a:gs pos="50000">
                  <a:srgbClr val="FF66FF">
                    <a:tint val="44500"/>
                    <a:satMod val="160000"/>
                  </a:srgbClr>
                </a:gs>
                <a:gs pos="100000">
                  <a:srgbClr val="FF66FF">
                    <a:tint val="23500"/>
                    <a:satMod val="160000"/>
                  </a:srgbClr>
                </a:gs>
              </a:gsLst>
              <a:lin ang="5400000" scaled="1"/>
              <a:tileRect/>
            </a:gradFill>
            <a:ln w="28575">
              <a:solidFill>
                <a:srgbClr val="FFC000"/>
              </a:solidFill>
              <a:round/>
              <a:headEnd/>
              <a:tailEnd/>
            </a:ln>
            <a:effectLst>
              <a:outerShdw dist="107763" dir="81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PE" sz="1000" b="1" i="0" u="none" strike="noStrike" cap="none" normalizeH="0" baseline="0" dirty="0" smtClean="0">
                <a:ln>
                  <a:noFill/>
                </a:ln>
                <a:solidFill>
                  <a:schemeClr val="tx1"/>
                </a:solidFill>
                <a:effectLst/>
                <a:latin typeface="MyriadPro-Bold" charset="0"/>
              </a:endParaRPr>
            </a:p>
            <a:p>
              <a:pPr algn="just"/>
              <a:r>
                <a:rPr lang="es-PE" sz="1300" b="1" dirty="0"/>
                <a:t>Gestión de Recursos Humanos, de </a:t>
              </a:r>
              <a:r>
                <a:rPr lang="es-PE" sz="1300" b="1" dirty="0" smtClean="0"/>
                <a:t>Infra-estructura</a:t>
              </a:r>
              <a:r>
                <a:rPr lang="es-PE" sz="1300" b="1" dirty="0"/>
                <a:t>, Tecnológicos y Financieros</a:t>
              </a:r>
              <a:endParaRPr lang="es-PE" sz="1300" dirty="0"/>
            </a:p>
            <a:p>
              <a:pPr algn="just"/>
              <a:r>
                <a:rPr lang="es-PE" sz="1300" dirty="0"/>
                <a:t>Contar con recursos humanos calificados en los perfiles requeridos</a:t>
              </a:r>
              <a:r>
                <a:rPr lang="es-PE" sz="1300" dirty="0" smtClean="0"/>
                <a:t>. Contar </a:t>
              </a:r>
              <a:r>
                <a:rPr lang="es-PE" sz="1300" dirty="0"/>
                <a:t>con infraestructura adecuada para el desarrollo universitario</a:t>
              </a:r>
            </a:p>
            <a:p>
              <a:pPr algn="just"/>
              <a:r>
                <a:rPr lang="es-PE" sz="1300" dirty="0"/>
                <a:t>Contar con tecnología de última generación.</a:t>
              </a:r>
            </a:p>
            <a:p>
              <a:pPr algn="just"/>
              <a:r>
                <a:rPr lang="es-PE" sz="1300" dirty="0"/>
                <a:t>Contar con diversidad de fuentes de financiamiento</a:t>
              </a:r>
              <a:r>
                <a:rPr lang="es-PE" sz="1400" dirty="0"/>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dirty="0" smtClean="0">
                  <a:ln>
                    <a:noFill/>
                  </a:ln>
                  <a:solidFill>
                    <a:schemeClr val="tx1"/>
                  </a:solidFill>
                  <a:effectLst/>
                  <a:latin typeface="+mj-lt"/>
                </a:rPr>
                <a:t>.</a:t>
              </a:r>
            </a:p>
          </p:txBody>
        </p:sp>
        <p:sp>
          <p:nvSpPr>
            <p:cNvPr id="36" name="AutoShape 4"/>
            <p:cNvSpPr>
              <a:spLocks noChangeArrowheads="1"/>
            </p:cNvSpPr>
            <p:nvPr/>
          </p:nvSpPr>
          <p:spPr bwMode="auto">
            <a:xfrm>
              <a:off x="7051" y="6726"/>
              <a:ext cx="3392" cy="2264"/>
            </a:xfrm>
            <a:prstGeom prst="roundRect">
              <a:avLst>
                <a:gd name="adj" fmla="val 16667"/>
              </a:avLst>
            </a:prstGeom>
            <a:blipFill>
              <a:blip r:embed="rId4"/>
              <a:tile tx="0" ty="0" sx="100000" sy="100000" flip="none" algn="tl"/>
            </a:blipFill>
            <a:ln w="9525">
              <a:solidFill>
                <a:srgbClr val="FFC000"/>
              </a:solidFill>
              <a:round/>
              <a:headEnd/>
              <a:tailEnd/>
            </a:ln>
            <a:scene3d>
              <a:camera prst="orthographicFront"/>
              <a:lightRig rig="threePt" dir="t"/>
            </a:scene3d>
            <a:sp3d>
              <a:bevelT prst="relaxedInset"/>
            </a:sp3d>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300" b="1" i="1" u="none" strike="noStrike" cap="none" normalizeH="0" baseline="0" dirty="0" smtClean="0">
                  <a:ln>
                    <a:noFill/>
                  </a:ln>
                  <a:solidFill>
                    <a:schemeClr val="tx1"/>
                  </a:solidFill>
                  <a:effectLst/>
                  <a:latin typeface="Calibri" pitchFamily="34" charset="0"/>
                </a:rPr>
                <a:t>Programa de capacitación y actualización de colaboradores.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PE" sz="1300" b="1" i="1" u="none" strike="noStrike" cap="none" normalizeH="0" baseline="0" dirty="0" smtClean="0">
                <a:ln>
                  <a:noFill/>
                </a:ln>
                <a:solidFill>
                  <a:schemeClr val="tx1"/>
                </a:solidFill>
                <a:effectLst/>
                <a:latin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s-PE" sz="1300" b="1" i="1" dirty="0" smtClean="0">
                  <a:latin typeface="Calibri" pitchFamily="34" charset="0"/>
                </a:rPr>
                <a:t>Programas de desarrollo de infraestructura y de equipamiento tecnológico. Programa  de gestión de financiamiento.</a:t>
              </a:r>
              <a:endParaRPr kumimoji="0" lang="es-PE" sz="1300" b="1" i="0" u="none" strike="noStrike" cap="none" normalizeH="0" baseline="0" dirty="0" smtClean="0">
                <a:ln>
                  <a:noFill/>
                </a:ln>
                <a:solidFill>
                  <a:schemeClr val="tx1"/>
                </a:solidFill>
                <a:effectLst/>
                <a:latin typeface="Calibri" pitchFamily="34" charset="0"/>
              </a:endParaRPr>
            </a:p>
            <a:p>
              <a:pPr lvl="0" algn="just" fontAlgn="base">
                <a:spcBef>
                  <a:spcPct val="0"/>
                </a:spcBef>
                <a:spcAft>
                  <a:spcPct val="0"/>
                </a:spcAft>
              </a:pPr>
              <a:endParaRPr kumimoji="0" lang="es-PE" sz="1300" b="0" i="1" u="none" strike="noStrike" cap="none" normalizeH="0" baseline="0" dirty="0" smtClean="0">
                <a:ln>
                  <a:noFill/>
                </a:ln>
                <a:solidFill>
                  <a:schemeClr val="tx1"/>
                </a:solidFill>
                <a:effectLst/>
                <a:latin typeface="Arial" pitchFamily="34" charset="0"/>
              </a:endParaRPr>
            </a:p>
          </p:txBody>
        </p:sp>
      </p:grpSp>
    </p:spTree>
  </p:cSld>
  <p:clrMapOvr>
    <a:masterClrMapping/>
  </p:clrMapOvr>
  <p:transition spd="med">
    <p:cover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rgbClr val="00CC00">
                  <a:tint val="66000"/>
                  <a:satMod val="160000"/>
                </a:srgbClr>
              </a:gs>
              <a:gs pos="50000">
                <a:srgbClr val="00CC00">
                  <a:tint val="44500"/>
                  <a:satMod val="160000"/>
                </a:srgbClr>
              </a:gs>
              <a:gs pos="100000">
                <a:srgbClr val="00CC00">
                  <a:tint val="23500"/>
                  <a:satMod val="160000"/>
                </a:srgbClr>
              </a:gs>
            </a:gsLst>
            <a:lin ang="10800000" scaled="1"/>
            <a:tileRect/>
          </a:gradFill>
          <a:effectLst>
            <a:glow rad="101600">
              <a:srgbClr val="00CC00">
                <a:alpha val="6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11" descr="Facultad_de_Psicologia_UNMSM_logo"/>
          <p:cNvPicPr>
            <a:picLocks noChangeAspect="1" noChangeArrowheads="1"/>
          </p:cNvPicPr>
          <p:nvPr/>
        </p:nvPicPr>
        <p:blipFill>
          <a:blip r:embed="rId2" cstate="print"/>
          <a:srcRect/>
          <a:stretch>
            <a:fillRect/>
          </a:stretch>
        </p:blipFill>
        <p:spPr bwMode="auto">
          <a:xfrm>
            <a:off x="133351" y="123825"/>
            <a:ext cx="2081195" cy="518447"/>
          </a:xfrm>
          <a:prstGeom prst="rect">
            <a:avLst/>
          </a:prstGeom>
          <a:noFill/>
          <a:ln w="9525">
            <a:noFill/>
            <a:miter lim="800000"/>
            <a:headEnd/>
            <a:tailEnd/>
          </a:ln>
        </p:spPr>
      </p:pic>
      <p:sp>
        <p:nvSpPr>
          <p:cNvPr id="256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000" b="0" i="0" u="none" strike="noStrike" cap="none" normalizeH="0" baseline="0" smtClean="0">
                <a:ln>
                  <a:noFill/>
                </a:ln>
                <a:solidFill>
                  <a:schemeClr val="tx1"/>
                </a:solidFill>
                <a:effectLst/>
                <a:latin typeface="Arial" pitchFamily="34" charset="0"/>
                <a:ea typeface="Calibri" pitchFamily="34" charset="0"/>
              </a:rPr>
              <a:t/>
            </a:r>
            <a:br>
              <a:rPr kumimoji="0" lang="es-PE" sz="1000" b="0" i="0" u="none" strike="noStrike" cap="none" normalizeH="0" baseline="0" smtClean="0">
                <a:ln>
                  <a:noFill/>
                </a:ln>
                <a:solidFill>
                  <a:schemeClr val="tx1"/>
                </a:solidFill>
                <a:effectLst/>
                <a:latin typeface="Arial" pitchFamily="34" charset="0"/>
                <a:ea typeface="Calibri" pitchFamily="34" charset="0"/>
              </a:rPr>
            </a:br>
            <a:endParaRPr kumimoji="0" lang="es-PE" sz="1800" b="0" i="0" u="none" strike="noStrike" cap="none" normalizeH="0" baseline="0" smtClean="0">
              <a:ln>
                <a:noFill/>
              </a:ln>
              <a:solidFill>
                <a:schemeClr val="tx1"/>
              </a:solidFill>
              <a:effectLst/>
              <a:latin typeface="Arial" pitchFamily="34" charset="0"/>
            </a:endParaRPr>
          </a:p>
        </p:txBody>
      </p:sp>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000" b="0" i="0" u="none" strike="noStrike" cap="none" normalizeH="0" baseline="0" smtClean="0">
                <a:ln>
                  <a:noFill/>
                </a:ln>
                <a:solidFill>
                  <a:schemeClr val="tx1"/>
                </a:solidFill>
                <a:effectLst/>
                <a:latin typeface="Arial" pitchFamily="34" charset="0"/>
                <a:ea typeface="Calibri" pitchFamily="34" charset="0"/>
              </a:rPr>
              <a:t/>
            </a:r>
            <a:br>
              <a:rPr kumimoji="0" lang="es-PE" sz="1000" b="0" i="0" u="none" strike="noStrike" cap="none" normalizeH="0" baseline="0" smtClean="0">
                <a:ln>
                  <a:noFill/>
                </a:ln>
                <a:solidFill>
                  <a:schemeClr val="tx1"/>
                </a:solidFill>
                <a:effectLst/>
                <a:latin typeface="Arial" pitchFamily="34" charset="0"/>
                <a:ea typeface="Calibri" pitchFamily="34" charset="0"/>
              </a:rPr>
            </a:br>
            <a:endParaRPr kumimoji="0" lang="es-PE" sz="1800" b="0" i="0" u="none" strike="noStrike" cap="none" normalizeH="0" baseline="0" smtClean="0">
              <a:ln>
                <a:noFill/>
              </a:ln>
              <a:solidFill>
                <a:schemeClr val="tx1"/>
              </a:solidFill>
              <a:effectLst/>
              <a:latin typeface="Arial" pitchFamily="34" charset="0"/>
            </a:endParaRPr>
          </a:p>
        </p:txBody>
      </p:sp>
      <p:grpSp>
        <p:nvGrpSpPr>
          <p:cNvPr id="25603" name="Group 3"/>
          <p:cNvGrpSpPr>
            <a:grpSpLocks/>
          </p:cNvGrpSpPr>
          <p:nvPr/>
        </p:nvGrpSpPr>
        <p:grpSpPr bwMode="auto">
          <a:xfrm>
            <a:off x="500034" y="1071546"/>
            <a:ext cx="8072494" cy="4929222"/>
            <a:chOff x="4672" y="2810"/>
            <a:chExt cx="11458" cy="6002"/>
          </a:xfrm>
        </p:grpSpPr>
        <p:sp>
          <p:nvSpPr>
            <p:cNvPr id="25604" name="AutoShape 4"/>
            <p:cNvSpPr>
              <a:spLocks noChangeArrowheads="1"/>
            </p:cNvSpPr>
            <p:nvPr/>
          </p:nvSpPr>
          <p:spPr bwMode="auto">
            <a:xfrm>
              <a:off x="4672" y="5147"/>
              <a:ext cx="2327" cy="2534"/>
            </a:xfrm>
            <a:prstGeom prst="roundRect">
              <a:avLst>
                <a:gd name="adj" fmla="val 16667"/>
              </a:avLst>
            </a:prstGeom>
            <a:solidFill>
              <a:srgbClr val="66FF66"/>
            </a:solidFill>
            <a:ln w="28575">
              <a:solidFill>
                <a:srgbClr val="CC00CC"/>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400" b="1" i="0" u="none" strike="noStrike" cap="none" normalizeH="0" baseline="0" dirty="0" smtClean="0">
                  <a:ln>
                    <a:noFill/>
                  </a:ln>
                  <a:solidFill>
                    <a:schemeClr val="tx1"/>
                  </a:solidFill>
                  <a:effectLst/>
                  <a:latin typeface="Bauhaus 93" pitchFamily="82" charset="0"/>
                </a:rPr>
                <a:t>EJE ESTRATÉGICO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PE" sz="1400" b="1" i="0" u="none" strike="noStrike" cap="none" normalizeH="0" baseline="0" dirty="0" smtClean="0">
                  <a:ln>
                    <a:noFill/>
                  </a:ln>
                  <a:solidFill>
                    <a:schemeClr val="tx1"/>
                  </a:solidFill>
                  <a:effectLst/>
                  <a:latin typeface="Bauhaus 93" pitchFamily="82" charset="0"/>
                </a:rPr>
                <a:t> III</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PE" sz="14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PE" sz="1400" b="1" i="0" u="none" strike="noStrike" cap="none" normalizeH="0" baseline="0" dirty="0" smtClean="0">
                  <a:ln>
                    <a:noFill/>
                  </a:ln>
                  <a:solidFill>
                    <a:schemeClr val="tx1"/>
                  </a:solidFill>
                  <a:effectLst/>
                  <a:latin typeface="Calibri" pitchFamily="34" charset="0"/>
                </a:rPr>
                <a:t>INVESTIGACIÓN PARA EL DESARROLLO </a:t>
              </a:r>
              <a:endParaRPr kumimoji="0" lang="es-PE" sz="1400" b="0" i="0" u="none" strike="noStrike" cap="none" normalizeH="0" baseline="0" dirty="0" smtClean="0">
                <a:ln>
                  <a:noFill/>
                </a:ln>
                <a:solidFill>
                  <a:schemeClr val="tx1"/>
                </a:solidFill>
                <a:effectLst/>
                <a:latin typeface="Arial" pitchFamily="34" charset="0"/>
              </a:endParaRPr>
            </a:p>
          </p:txBody>
        </p:sp>
        <p:sp>
          <p:nvSpPr>
            <p:cNvPr id="25605" name="AutoShape 5"/>
            <p:cNvSpPr>
              <a:spLocks noChangeArrowheads="1"/>
            </p:cNvSpPr>
            <p:nvPr/>
          </p:nvSpPr>
          <p:spPr bwMode="auto">
            <a:xfrm>
              <a:off x="7511" y="5159"/>
              <a:ext cx="2359" cy="2523"/>
            </a:xfrm>
            <a:prstGeom prst="roundRect">
              <a:avLst>
                <a:gd name="adj" fmla="val 16667"/>
              </a:avLst>
            </a:prstGeom>
            <a:solidFill>
              <a:srgbClr val="CCFF99"/>
            </a:solidFill>
            <a:ln w="19050">
              <a:solidFill>
                <a:srgbClr val="CC00CC"/>
              </a:solidFill>
              <a:round/>
              <a:headEnd/>
              <a:tailEnd/>
            </a:ln>
            <a:effectLst>
              <a:outerShdw dist="107763" dir="189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dirty="0" smtClean="0">
                  <a:ln>
                    <a:noFill/>
                  </a:ln>
                  <a:solidFill>
                    <a:schemeClr val="tx1"/>
                  </a:solidFill>
                  <a:effectLst/>
                  <a:latin typeface="Calibri" pitchFamily="34" charset="0"/>
                </a:rPr>
                <a:t>OBJETIVO 3.1. Promover la excelencia sostenible en la investigación humanística, científica y tecnológica, en los niveles de pregrado y posgrado</a:t>
              </a:r>
              <a:r>
                <a:rPr kumimoji="0" lang="es-PE" sz="900" b="1" i="0" u="none" strike="noStrike" cap="none" normalizeH="0" baseline="0" dirty="0" smtClean="0">
                  <a:ln>
                    <a:noFill/>
                  </a:ln>
                  <a:solidFill>
                    <a:schemeClr val="tx1"/>
                  </a:solidFill>
                  <a:effectLst/>
                  <a:latin typeface="Times New Roman" pitchFamily="18" charset="0"/>
                </a:rPr>
                <a:t>.</a:t>
              </a:r>
              <a:endParaRPr kumimoji="0" lang="es-PE" sz="1800" b="1" i="0" u="none" strike="noStrike" cap="none" normalizeH="0" baseline="0" dirty="0" smtClean="0">
                <a:ln>
                  <a:noFill/>
                </a:ln>
                <a:solidFill>
                  <a:schemeClr val="tx1"/>
                </a:solidFill>
                <a:effectLst/>
                <a:latin typeface="Arial" pitchFamily="34" charset="0"/>
              </a:endParaRPr>
            </a:p>
          </p:txBody>
        </p:sp>
        <p:sp>
          <p:nvSpPr>
            <p:cNvPr id="25606" name="AutoShape 6"/>
            <p:cNvSpPr>
              <a:spLocks noChangeArrowheads="1"/>
            </p:cNvSpPr>
            <p:nvPr/>
          </p:nvSpPr>
          <p:spPr bwMode="auto">
            <a:xfrm>
              <a:off x="10523" y="3836"/>
              <a:ext cx="5580" cy="883"/>
            </a:xfrm>
            <a:prstGeom prst="roundRect">
              <a:avLst>
                <a:gd name="adj" fmla="val 16667"/>
              </a:avLst>
            </a:prstGeom>
            <a:solidFill>
              <a:srgbClr val="66FF66"/>
            </a:solidFill>
            <a:ln w="9525">
              <a:solidFill>
                <a:srgbClr val="CC00CC"/>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PE" sz="1200" b="1" i="0" u="none" strike="noStrike" cap="none" normalizeH="0" baseline="0" dirty="0" smtClean="0">
                  <a:ln>
                    <a:noFill/>
                  </a:ln>
                  <a:solidFill>
                    <a:schemeClr val="tx1"/>
                  </a:solidFill>
                  <a:effectLst/>
                  <a:latin typeface="Calibri" pitchFamily="34" charset="0"/>
                </a:rPr>
                <a:t>3.1.1  Priorizar las líneas de investigación psicológica de acuerdo con las demandas del sector público, privado, productivo y social</a:t>
              </a:r>
              <a:r>
                <a:rPr kumimoji="0" lang="es-PE" sz="8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endParaRPr>
            </a:p>
          </p:txBody>
        </p:sp>
        <p:sp>
          <p:nvSpPr>
            <p:cNvPr id="25607" name="AutoShape 7"/>
            <p:cNvSpPr>
              <a:spLocks noChangeArrowheads="1"/>
            </p:cNvSpPr>
            <p:nvPr/>
          </p:nvSpPr>
          <p:spPr bwMode="auto">
            <a:xfrm>
              <a:off x="10535" y="7783"/>
              <a:ext cx="5595" cy="1029"/>
            </a:xfrm>
            <a:prstGeom prst="roundRect">
              <a:avLst>
                <a:gd name="adj" fmla="val 16667"/>
              </a:avLst>
            </a:prstGeom>
            <a:solidFill>
              <a:srgbClr val="66FF66"/>
            </a:solidFill>
            <a:ln w="9525">
              <a:solidFill>
                <a:srgbClr val="CC00CC"/>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PE" sz="1200" b="1" i="0" u="none" strike="noStrike" cap="none" normalizeH="0" baseline="0" dirty="0" smtClean="0">
                  <a:ln>
                    <a:noFill/>
                  </a:ln>
                  <a:solidFill>
                    <a:schemeClr val="tx1"/>
                  </a:solidFill>
                  <a:effectLst/>
                  <a:latin typeface="Calibri" pitchFamily="34" charset="0"/>
                </a:rPr>
                <a:t>3</a:t>
              </a:r>
              <a:r>
                <a:rPr kumimoji="0" lang="es-PE" sz="1200" b="1" i="0" u="none" strike="noStrike" cap="none" normalizeH="0" baseline="0" dirty="0" smtClean="0">
                  <a:ln>
                    <a:noFill/>
                  </a:ln>
                  <a:solidFill>
                    <a:schemeClr val="tx1"/>
                  </a:solidFill>
                  <a:effectLst/>
                  <a:latin typeface="Times New Roman" pitchFamily="18" charset="0"/>
                </a:rPr>
                <a:t>.</a:t>
              </a:r>
              <a:r>
                <a:rPr kumimoji="0" lang="es-PE" sz="1200" b="1" i="0" u="none" strike="noStrike" cap="none" normalizeH="0" baseline="0" dirty="0" smtClean="0">
                  <a:ln>
                    <a:noFill/>
                  </a:ln>
                  <a:solidFill>
                    <a:schemeClr val="tx1"/>
                  </a:solidFill>
                  <a:effectLst/>
                  <a:latin typeface="Calibri" pitchFamily="34" charset="0"/>
                </a:rPr>
                <a:t>1.5 Optimizar la administración de recursos económicos y financieros para la investigación mediante la aplicación de las normas de gestión transparente</a:t>
              </a:r>
              <a:r>
                <a:rPr kumimoji="0" lang="es-PE" sz="1200" i="0" u="none" strike="noStrike" cap="none" normalizeH="0" baseline="0" dirty="0" smtClean="0">
                  <a:ln>
                    <a:noFill/>
                  </a:ln>
                  <a:solidFill>
                    <a:schemeClr val="tx1"/>
                  </a:solidFill>
                  <a:effectLst/>
                  <a:latin typeface="Calibri" pitchFamily="34" charset="0"/>
                </a:rPr>
                <a:t>.</a:t>
              </a:r>
              <a:endParaRPr kumimoji="0" lang="es-PE" sz="1200" i="0" u="none" strike="noStrike" cap="none" normalizeH="0" baseline="0" dirty="0" smtClean="0">
                <a:ln>
                  <a:noFill/>
                </a:ln>
                <a:solidFill>
                  <a:schemeClr val="tx1"/>
                </a:solidFill>
                <a:effectLst/>
                <a:latin typeface="Arial" pitchFamily="34" charset="0"/>
              </a:endParaRPr>
            </a:p>
          </p:txBody>
        </p:sp>
        <p:sp>
          <p:nvSpPr>
            <p:cNvPr id="25608" name="Text Box 8"/>
            <p:cNvSpPr txBox="1">
              <a:spLocks noChangeArrowheads="1"/>
            </p:cNvSpPr>
            <p:nvPr/>
          </p:nvSpPr>
          <p:spPr bwMode="auto">
            <a:xfrm>
              <a:off x="4875" y="3941"/>
              <a:ext cx="2124" cy="6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400" b="1" i="0" u="none" strike="noStrike" cap="none" normalizeH="0" baseline="0" dirty="0" smtClean="0">
                  <a:ln>
                    <a:noFill/>
                  </a:ln>
                  <a:solidFill>
                    <a:schemeClr val="tx1"/>
                  </a:solidFill>
                  <a:effectLst/>
                  <a:latin typeface="Bauhaus 93" pitchFamily="82" charset="0"/>
                </a:rPr>
                <a:t>EJE ESTRATÉGICO</a:t>
              </a:r>
              <a:endParaRPr kumimoji="0" lang="es-PE" sz="1400" b="0" i="0" u="none" strike="noStrike" cap="none" normalizeH="0" baseline="0" dirty="0" smtClean="0">
                <a:ln>
                  <a:noFill/>
                </a:ln>
                <a:solidFill>
                  <a:schemeClr val="tx1"/>
                </a:solidFill>
                <a:effectLst/>
                <a:latin typeface="Arial" pitchFamily="34" charset="0"/>
              </a:endParaRPr>
            </a:p>
          </p:txBody>
        </p:sp>
        <p:sp>
          <p:nvSpPr>
            <p:cNvPr id="25609" name="Text Box 9"/>
            <p:cNvSpPr txBox="1">
              <a:spLocks noChangeArrowheads="1"/>
            </p:cNvSpPr>
            <p:nvPr/>
          </p:nvSpPr>
          <p:spPr bwMode="auto">
            <a:xfrm>
              <a:off x="7524" y="3836"/>
              <a:ext cx="2073" cy="80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400" b="1" i="0" u="none" strike="noStrike" cap="none" normalizeH="0" baseline="0" dirty="0" smtClean="0">
                  <a:ln>
                    <a:noFill/>
                  </a:ln>
                  <a:solidFill>
                    <a:schemeClr val="tx1"/>
                  </a:solidFill>
                  <a:effectLst/>
                  <a:latin typeface="Bauhaus 93" pitchFamily="82" charset="0"/>
                </a:rPr>
                <a:t>OBJETIVO ESTRATÉGICO</a:t>
              </a:r>
            </a:p>
          </p:txBody>
        </p:sp>
        <p:cxnSp>
          <p:nvCxnSpPr>
            <p:cNvPr id="25610" name="AutoShape 10"/>
            <p:cNvCxnSpPr>
              <a:cxnSpLocks noChangeShapeType="1"/>
            </p:cNvCxnSpPr>
            <p:nvPr/>
          </p:nvCxnSpPr>
          <p:spPr bwMode="auto">
            <a:xfrm flipH="1">
              <a:off x="6999" y="6252"/>
              <a:ext cx="525" cy="0"/>
            </a:xfrm>
            <a:prstGeom prst="straightConnector1">
              <a:avLst/>
            </a:prstGeom>
            <a:noFill/>
            <a:ln w="19050">
              <a:solidFill>
                <a:srgbClr val="CC00CC"/>
              </a:solidFill>
              <a:round/>
              <a:headEnd/>
              <a:tailEnd/>
            </a:ln>
          </p:spPr>
        </p:cxnSp>
        <p:cxnSp>
          <p:nvCxnSpPr>
            <p:cNvPr id="25611" name="AutoShape 11"/>
            <p:cNvCxnSpPr>
              <a:cxnSpLocks noChangeShapeType="1"/>
            </p:cNvCxnSpPr>
            <p:nvPr/>
          </p:nvCxnSpPr>
          <p:spPr bwMode="auto">
            <a:xfrm rot="10800000" flipV="1">
              <a:off x="9843" y="6256"/>
              <a:ext cx="680" cy="33"/>
            </a:xfrm>
            <a:prstGeom prst="straightConnector1">
              <a:avLst/>
            </a:prstGeom>
            <a:noFill/>
            <a:ln w="19050">
              <a:solidFill>
                <a:srgbClr val="CC00CC"/>
              </a:solidFill>
              <a:round/>
              <a:headEnd/>
              <a:tailEnd/>
            </a:ln>
          </p:spPr>
        </p:cxnSp>
        <p:cxnSp>
          <p:nvCxnSpPr>
            <p:cNvPr id="25612" name="AutoShape 12"/>
            <p:cNvCxnSpPr>
              <a:cxnSpLocks noChangeShapeType="1"/>
            </p:cNvCxnSpPr>
            <p:nvPr/>
          </p:nvCxnSpPr>
          <p:spPr bwMode="auto">
            <a:xfrm flipH="1">
              <a:off x="10150" y="7245"/>
              <a:ext cx="358" cy="1"/>
            </a:xfrm>
            <a:prstGeom prst="straightConnector1">
              <a:avLst/>
            </a:prstGeom>
            <a:noFill/>
            <a:ln w="19050">
              <a:solidFill>
                <a:srgbClr val="CC00CC"/>
              </a:solidFill>
              <a:round/>
              <a:headEnd/>
              <a:tailEnd/>
            </a:ln>
          </p:spPr>
        </p:cxnSp>
        <p:cxnSp>
          <p:nvCxnSpPr>
            <p:cNvPr id="25613" name="AutoShape 13"/>
            <p:cNvCxnSpPr>
              <a:cxnSpLocks noChangeShapeType="1"/>
            </p:cNvCxnSpPr>
            <p:nvPr/>
          </p:nvCxnSpPr>
          <p:spPr bwMode="auto">
            <a:xfrm>
              <a:off x="10150" y="4233"/>
              <a:ext cx="27" cy="3906"/>
            </a:xfrm>
            <a:prstGeom prst="straightConnector1">
              <a:avLst/>
            </a:prstGeom>
            <a:noFill/>
            <a:ln w="19050">
              <a:solidFill>
                <a:srgbClr val="CC00CC"/>
              </a:solidFill>
              <a:round/>
              <a:headEnd/>
              <a:tailEnd/>
            </a:ln>
          </p:spPr>
        </p:cxnSp>
        <p:sp>
          <p:nvSpPr>
            <p:cNvPr id="25617" name="Text Box 17"/>
            <p:cNvSpPr txBox="1">
              <a:spLocks noChangeArrowheads="1"/>
            </p:cNvSpPr>
            <p:nvPr/>
          </p:nvSpPr>
          <p:spPr bwMode="auto">
            <a:xfrm>
              <a:off x="11188" y="2810"/>
              <a:ext cx="4038" cy="5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400" b="1" i="0" u="none" strike="noStrike" cap="none" normalizeH="0" baseline="0" dirty="0" smtClean="0">
                  <a:ln>
                    <a:noFill/>
                  </a:ln>
                  <a:solidFill>
                    <a:schemeClr val="tx1"/>
                  </a:solidFill>
                  <a:effectLst/>
                  <a:latin typeface="Bauhaus 93" pitchFamily="82" charset="0"/>
                </a:rPr>
                <a:t>OBJETIVOS  ESPECÍFICOS</a:t>
              </a:r>
              <a:endParaRPr kumimoji="0" lang="es-PE" sz="1400" b="0" i="0" u="none" strike="noStrike" cap="none" normalizeH="0" baseline="0" dirty="0" smtClean="0">
                <a:ln>
                  <a:noFill/>
                </a:ln>
                <a:solidFill>
                  <a:schemeClr val="tx1"/>
                </a:solidFill>
                <a:effectLst/>
                <a:latin typeface="Arial" pitchFamily="34" charset="0"/>
              </a:endParaRPr>
            </a:p>
          </p:txBody>
        </p:sp>
        <p:sp>
          <p:nvSpPr>
            <p:cNvPr id="25618" name="AutoShape 18"/>
            <p:cNvSpPr>
              <a:spLocks noChangeArrowheads="1"/>
            </p:cNvSpPr>
            <p:nvPr/>
          </p:nvSpPr>
          <p:spPr bwMode="auto">
            <a:xfrm>
              <a:off x="10508" y="4851"/>
              <a:ext cx="5595" cy="1035"/>
            </a:xfrm>
            <a:prstGeom prst="roundRect">
              <a:avLst>
                <a:gd name="adj" fmla="val 16667"/>
              </a:avLst>
            </a:prstGeom>
            <a:solidFill>
              <a:srgbClr val="66FF66"/>
            </a:solidFill>
            <a:ln w="9525">
              <a:solidFill>
                <a:srgbClr val="CC00CC"/>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dirty="0" smtClean="0">
                  <a:ln>
                    <a:noFill/>
                  </a:ln>
                  <a:solidFill>
                    <a:schemeClr val="tx1"/>
                  </a:solidFill>
                  <a:effectLst/>
                  <a:latin typeface="Calibri" pitchFamily="34" charset="0"/>
                </a:rPr>
                <a:t>3</a:t>
              </a:r>
              <a:r>
                <a:rPr kumimoji="0" lang="es-PE" sz="1200" b="1" i="0" u="none" strike="noStrike" cap="none" normalizeH="0" baseline="0" dirty="0" smtClean="0">
                  <a:ln>
                    <a:noFill/>
                  </a:ln>
                  <a:solidFill>
                    <a:schemeClr val="tx1"/>
                  </a:solidFill>
                  <a:effectLst/>
                  <a:latin typeface="Times New Roman" pitchFamily="18" charset="0"/>
                </a:rPr>
                <a:t>.</a:t>
              </a:r>
              <a:r>
                <a:rPr kumimoji="0" lang="es-PE" sz="1200" b="1" i="0" u="none" strike="noStrike" cap="none" normalizeH="0" baseline="0" dirty="0" smtClean="0">
                  <a:ln>
                    <a:noFill/>
                  </a:ln>
                  <a:solidFill>
                    <a:schemeClr val="tx1"/>
                  </a:solidFill>
                  <a:effectLst/>
                  <a:latin typeface="Calibri" pitchFamily="34" charset="0"/>
                </a:rPr>
                <a:t>1.2 Estimular la participación del docente en las actividades de investigación, como responsables o miembros de proyectos de investigación o como asesores de tesis de pre y posgrado</a:t>
              </a:r>
              <a:r>
                <a:rPr kumimoji="0" lang="es-PE" sz="1200" b="1" i="0" u="none" strike="noStrike" cap="none" normalizeH="0" baseline="0" dirty="0" smtClean="0">
                  <a:ln>
                    <a:noFill/>
                  </a:ln>
                  <a:solidFill>
                    <a:schemeClr val="tx1"/>
                  </a:solidFill>
                  <a:effectLst/>
                  <a:latin typeface="Times New Roman" pitchFamily="18" charset="0"/>
                </a:rPr>
                <a:t>.</a:t>
              </a:r>
              <a:endParaRPr kumimoji="0" lang="es-PE" sz="1200" b="1" i="0" u="none" strike="noStrike" cap="none" normalizeH="0" baseline="0" dirty="0" smtClean="0">
                <a:ln>
                  <a:noFill/>
                </a:ln>
                <a:solidFill>
                  <a:schemeClr val="tx1"/>
                </a:solidFill>
                <a:effectLst/>
                <a:latin typeface="Arial" pitchFamily="34" charset="0"/>
              </a:endParaRPr>
            </a:p>
          </p:txBody>
        </p:sp>
        <p:cxnSp>
          <p:nvCxnSpPr>
            <p:cNvPr id="25619" name="AutoShape 19"/>
            <p:cNvCxnSpPr>
              <a:cxnSpLocks noChangeShapeType="1"/>
            </p:cNvCxnSpPr>
            <p:nvPr/>
          </p:nvCxnSpPr>
          <p:spPr bwMode="auto">
            <a:xfrm flipH="1">
              <a:off x="10150" y="4231"/>
              <a:ext cx="373" cy="0"/>
            </a:xfrm>
            <a:prstGeom prst="straightConnector1">
              <a:avLst/>
            </a:prstGeom>
            <a:noFill/>
            <a:ln w="19050">
              <a:solidFill>
                <a:srgbClr val="CC00CC"/>
              </a:solidFill>
              <a:round/>
              <a:headEnd/>
              <a:tailEnd/>
            </a:ln>
          </p:spPr>
        </p:cxnSp>
        <p:sp>
          <p:nvSpPr>
            <p:cNvPr id="25621" name="AutoShape 21"/>
            <p:cNvSpPr>
              <a:spLocks noChangeArrowheads="1"/>
            </p:cNvSpPr>
            <p:nvPr/>
          </p:nvSpPr>
          <p:spPr bwMode="auto">
            <a:xfrm>
              <a:off x="10523" y="6040"/>
              <a:ext cx="5595" cy="888"/>
            </a:xfrm>
            <a:prstGeom prst="roundRect">
              <a:avLst>
                <a:gd name="adj" fmla="val 16667"/>
              </a:avLst>
            </a:prstGeom>
            <a:solidFill>
              <a:srgbClr val="66FF66"/>
            </a:solidFill>
            <a:ln w="9525">
              <a:solidFill>
                <a:srgbClr val="CC00CC"/>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dirty="0" smtClean="0">
                  <a:ln>
                    <a:noFill/>
                  </a:ln>
                  <a:solidFill>
                    <a:schemeClr val="tx1"/>
                  </a:solidFill>
                  <a:effectLst/>
                  <a:latin typeface="Calibri" pitchFamily="34" charset="0"/>
                </a:rPr>
                <a:t>3</a:t>
              </a:r>
              <a:r>
                <a:rPr kumimoji="0" lang="es-PE" sz="1200" b="1" i="0" u="none" strike="noStrike" cap="none" normalizeH="0" baseline="0" dirty="0" smtClean="0">
                  <a:ln>
                    <a:noFill/>
                  </a:ln>
                  <a:solidFill>
                    <a:schemeClr val="tx1"/>
                  </a:solidFill>
                  <a:effectLst/>
                  <a:latin typeface="Times New Roman" pitchFamily="18" charset="0"/>
                </a:rPr>
                <a:t>.</a:t>
              </a:r>
              <a:r>
                <a:rPr kumimoji="0" lang="es-PE" sz="1200" b="1" i="0" u="none" strike="noStrike" cap="none" normalizeH="0" baseline="0" dirty="0" smtClean="0">
                  <a:ln>
                    <a:noFill/>
                  </a:ln>
                  <a:solidFill>
                    <a:schemeClr val="tx1"/>
                  </a:solidFill>
                  <a:effectLst/>
                  <a:latin typeface="Calibri" pitchFamily="34" charset="0"/>
                </a:rPr>
                <a:t>1.3 Fomentar la participación de los estudiantes de pre y posgrado en las actividades de investigación, desarrollo, innovación y emprendimiento</a:t>
              </a:r>
              <a:r>
                <a:rPr kumimoji="0" lang="es-PE" sz="900" b="1" i="0" u="none" strike="noStrike" cap="none" normalizeH="0" baseline="0" dirty="0" smtClean="0">
                  <a:ln>
                    <a:noFill/>
                  </a:ln>
                  <a:solidFill>
                    <a:schemeClr val="tx1"/>
                  </a:solidFill>
                  <a:effectLst/>
                  <a:latin typeface="Calibri" pitchFamily="34" charset="0"/>
                </a:rPr>
                <a:t>. </a:t>
              </a:r>
              <a:endParaRPr kumimoji="0" lang="es-PE" sz="1800" b="1" i="0" u="none" strike="noStrike" cap="none" normalizeH="0" baseline="0" dirty="0" smtClean="0">
                <a:ln>
                  <a:noFill/>
                </a:ln>
                <a:solidFill>
                  <a:schemeClr val="tx1"/>
                </a:solidFill>
                <a:effectLst/>
                <a:latin typeface="Arial" pitchFamily="34" charset="0"/>
              </a:endParaRPr>
            </a:p>
          </p:txBody>
        </p:sp>
        <p:cxnSp>
          <p:nvCxnSpPr>
            <p:cNvPr id="25622" name="AutoShape 22"/>
            <p:cNvCxnSpPr>
              <a:cxnSpLocks noChangeShapeType="1"/>
            </p:cNvCxnSpPr>
            <p:nvPr/>
          </p:nvCxnSpPr>
          <p:spPr bwMode="auto">
            <a:xfrm flipH="1">
              <a:off x="10177" y="8137"/>
              <a:ext cx="358" cy="1"/>
            </a:xfrm>
            <a:prstGeom prst="straightConnector1">
              <a:avLst/>
            </a:prstGeom>
            <a:noFill/>
            <a:ln w="19050">
              <a:solidFill>
                <a:srgbClr val="CC00CC"/>
              </a:solidFill>
              <a:round/>
              <a:headEnd/>
              <a:tailEnd/>
            </a:ln>
          </p:spPr>
        </p:cxnSp>
        <p:cxnSp>
          <p:nvCxnSpPr>
            <p:cNvPr id="25623" name="AutoShape 23"/>
            <p:cNvCxnSpPr>
              <a:cxnSpLocks noChangeShapeType="1"/>
            </p:cNvCxnSpPr>
            <p:nvPr/>
          </p:nvCxnSpPr>
          <p:spPr bwMode="auto">
            <a:xfrm flipH="1">
              <a:off x="10150" y="5270"/>
              <a:ext cx="358" cy="1"/>
            </a:xfrm>
            <a:prstGeom prst="straightConnector1">
              <a:avLst/>
            </a:prstGeom>
            <a:noFill/>
            <a:ln w="19050">
              <a:solidFill>
                <a:srgbClr val="CC00CC"/>
              </a:solidFill>
              <a:round/>
              <a:headEnd/>
              <a:tailEnd/>
            </a:ln>
          </p:spPr>
        </p:cxnSp>
        <p:sp>
          <p:nvSpPr>
            <p:cNvPr id="25624" name="AutoShape 24"/>
            <p:cNvSpPr>
              <a:spLocks noChangeArrowheads="1"/>
            </p:cNvSpPr>
            <p:nvPr/>
          </p:nvSpPr>
          <p:spPr bwMode="auto">
            <a:xfrm>
              <a:off x="10523" y="7036"/>
              <a:ext cx="5595" cy="620"/>
            </a:xfrm>
            <a:prstGeom prst="roundRect">
              <a:avLst>
                <a:gd name="adj" fmla="val 16667"/>
              </a:avLst>
            </a:prstGeom>
            <a:solidFill>
              <a:srgbClr val="66FF66"/>
            </a:solidFill>
            <a:ln w="9525">
              <a:solidFill>
                <a:srgbClr val="CC00CC"/>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PE" sz="1200" b="1" i="0" u="none" strike="noStrike" cap="none" normalizeH="0" baseline="0" dirty="0" smtClean="0">
                  <a:ln>
                    <a:noFill/>
                  </a:ln>
                  <a:solidFill>
                    <a:schemeClr val="tx1"/>
                  </a:solidFill>
                  <a:effectLst/>
                  <a:latin typeface="Calibri" pitchFamily="34" charset="0"/>
                </a:rPr>
                <a:t>3</a:t>
              </a:r>
              <a:r>
                <a:rPr kumimoji="0" lang="es-PE" sz="1200" b="1" i="0" u="none" strike="noStrike" cap="none" normalizeH="0" baseline="0" dirty="0" smtClean="0">
                  <a:ln>
                    <a:noFill/>
                  </a:ln>
                  <a:solidFill>
                    <a:schemeClr val="tx1"/>
                  </a:solidFill>
                  <a:effectLst/>
                  <a:latin typeface="Times New Roman" pitchFamily="18" charset="0"/>
                </a:rPr>
                <a:t>.</a:t>
              </a:r>
              <a:r>
                <a:rPr kumimoji="0" lang="es-PE" sz="1200" b="1" i="0" u="none" strike="noStrike" cap="none" normalizeH="0" baseline="0" dirty="0" smtClean="0">
                  <a:ln>
                    <a:noFill/>
                  </a:ln>
                  <a:solidFill>
                    <a:schemeClr val="tx1"/>
                  </a:solidFill>
                  <a:effectLst/>
                  <a:latin typeface="Calibri" pitchFamily="34" charset="0"/>
                </a:rPr>
                <a:t>1.4 Incrementar  la investigación interdisciplinaria</a:t>
              </a:r>
              <a:r>
                <a:rPr kumimoji="0" lang="es-PE" sz="1200" b="0" i="0" u="none" strike="noStrike" cap="none" normalizeH="0" baseline="0" dirty="0" smtClean="0">
                  <a:ln>
                    <a:noFill/>
                  </a:ln>
                  <a:solidFill>
                    <a:schemeClr val="tx1"/>
                  </a:solidFill>
                  <a:effectLst/>
                  <a:latin typeface="Calibri" pitchFamily="34" charset="0"/>
                </a:rPr>
                <a:t>.</a:t>
              </a:r>
              <a:endParaRPr kumimoji="0" lang="es-PE" sz="1200" b="0" i="0" u="none" strike="noStrike" cap="none" normalizeH="0" baseline="0" dirty="0" smtClean="0">
                <a:ln>
                  <a:noFill/>
                </a:ln>
                <a:solidFill>
                  <a:schemeClr val="tx1"/>
                </a:solidFill>
                <a:effectLst/>
                <a:latin typeface="Arial" pitchFamily="34" charset="0"/>
              </a:endParaRPr>
            </a:p>
          </p:txBody>
        </p:sp>
      </p:grpSp>
    </p:spTree>
  </p:cSld>
  <p:clrMapOvr>
    <a:masterClrMapping/>
  </p:clrMapOvr>
  <p:transition>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rgbClr val="00CC00">
                  <a:tint val="66000"/>
                  <a:satMod val="160000"/>
                </a:srgbClr>
              </a:gs>
              <a:gs pos="50000">
                <a:srgbClr val="00CC00">
                  <a:tint val="44500"/>
                  <a:satMod val="160000"/>
                </a:srgbClr>
              </a:gs>
              <a:gs pos="100000">
                <a:srgbClr val="00CC00">
                  <a:tint val="23500"/>
                  <a:satMod val="160000"/>
                </a:srgbClr>
              </a:gs>
            </a:gsLst>
            <a:lin ang="10800000" scaled="1"/>
            <a:tileRect/>
          </a:gradFill>
          <a:effectLst>
            <a:glow rad="101600">
              <a:srgbClr val="00CC00">
                <a:alpha val="6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11" descr="Facultad_de_Psicologia_UNMSM_logo"/>
          <p:cNvPicPr>
            <a:picLocks noChangeAspect="1" noChangeArrowheads="1"/>
          </p:cNvPicPr>
          <p:nvPr/>
        </p:nvPicPr>
        <p:blipFill>
          <a:blip r:embed="rId2" cstate="print"/>
          <a:srcRect/>
          <a:stretch>
            <a:fillRect/>
          </a:stretch>
        </p:blipFill>
        <p:spPr bwMode="auto">
          <a:xfrm>
            <a:off x="133351" y="123825"/>
            <a:ext cx="2081195" cy="518447"/>
          </a:xfrm>
          <a:prstGeom prst="rect">
            <a:avLst/>
          </a:prstGeom>
          <a:noFill/>
          <a:ln w="9525">
            <a:noFill/>
            <a:miter lim="800000"/>
            <a:headEnd/>
            <a:tailEnd/>
          </a:ln>
        </p:spPr>
      </p:pic>
      <p:sp>
        <p:nvSpPr>
          <p:cNvPr id="256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000" b="0" i="0" u="none" strike="noStrike" cap="none" normalizeH="0" baseline="0" smtClean="0">
                <a:ln>
                  <a:noFill/>
                </a:ln>
                <a:solidFill>
                  <a:schemeClr val="tx1"/>
                </a:solidFill>
                <a:effectLst/>
                <a:latin typeface="Arial" pitchFamily="34" charset="0"/>
                <a:ea typeface="Calibri" pitchFamily="34" charset="0"/>
              </a:rPr>
              <a:t/>
            </a:r>
            <a:br>
              <a:rPr kumimoji="0" lang="es-PE" sz="1000" b="0" i="0" u="none" strike="noStrike" cap="none" normalizeH="0" baseline="0" smtClean="0">
                <a:ln>
                  <a:noFill/>
                </a:ln>
                <a:solidFill>
                  <a:schemeClr val="tx1"/>
                </a:solidFill>
                <a:effectLst/>
                <a:latin typeface="Arial" pitchFamily="34" charset="0"/>
                <a:ea typeface="Calibri" pitchFamily="34" charset="0"/>
              </a:rPr>
            </a:br>
            <a:endParaRPr kumimoji="0" lang="es-PE" sz="1800" b="0" i="0" u="none" strike="noStrike" cap="none" normalizeH="0" baseline="0" smtClean="0">
              <a:ln>
                <a:noFill/>
              </a:ln>
              <a:solidFill>
                <a:schemeClr val="tx1"/>
              </a:solidFill>
              <a:effectLst/>
              <a:latin typeface="Arial" pitchFamily="34" charset="0"/>
            </a:endParaRPr>
          </a:p>
        </p:txBody>
      </p:sp>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000" b="0" i="0" u="none" strike="noStrike" cap="none" normalizeH="0" baseline="0" smtClean="0">
                <a:ln>
                  <a:noFill/>
                </a:ln>
                <a:solidFill>
                  <a:schemeClr val="tx1"/>
                </a:solidFill>
                <a:effectLst/>
                <a:latin typeface="Arial" pitchFamily="34" charset="0"/>
                <a:ea typeface="Calibri" pitchFamily="34" charset="0"/>
              </a:rPr>
              <a:t/>
            </a:r>
            <a:br>
              <a:rPr kumimoji="0" lang="es-PE" sz="1000" b="0" i="0" u="none" strike="noStrike" cap="none" normalizeH="0" baseline="0" smtClean="0">
                <a:ln>
                  <a:noFill/>
                </a:ln>
                <a:solidFill>
                  <a:schemeClr val="tx1"/>
                </a:solidFill>
                <a:effectLst/>
                <a:latin typeface="Arial" pitchFamily="34" charset="0"/>
                <a:ea typeface="Calibri" pitchFamily="34" charset="0"/>
              </a:rPr>
            </a:br>
            <a:endParaRPr kumimoji="0" lang="es-PE" sz="1800" b="0" i="0" u="none" strike="noStrike" cap="none" normalizeH="0" baseline="0" smtClean="0">
              <a:ln>
                <a:noFill/>
              </a:ln>
              <a:solidFill>
                <a:schemeClr val="tx1"/>
              </a:solidFill>
              <a:effectLst/>
              <a:latin typeface="Arial" pitchFamily="34" charset="0"/>
            </a:endParaRPr>
          </a:p>
        </p:txBody>
      </p:sp>
      <p:grpSp>
        <p:nvGrpSpPr>
          <p:cNvPr id="1028" name="Group 4"/>
          <p:cNvGrpSpPr>
            <a:grpSpLocks/>
          </p:cNvGrpSpPr>
          <p:nvPr/>
        </p:nvGrpSpPr>
        <p:grpSpPr bwMode="auto">
          <a:xfrm>
            <a:off x="357158" y="2500306"/>
            <a:ext cx="8215370" cy="2733676"/>
            <a:chOff x="1747" y="6086"/>
            <a:chExt cx="7936" cy="3765"/>
          </a:xfrm>
        </p:grpSpPr>
        <p:sp>
          <p:nvSpPr>
            <p:cNvPr id="1029" name="AutoShape 5"/>
            <p:cNvSpPr>
              <a:spLocks noChangeArrowheads="1"/>
            </p:cNvSpPr>
            <p:nvPr/>
          </p:nvSpPr>
          <p:spPr bwMode="auto">
            <a:xfrm>
              <a:off x="1747" y="7169"/>
              <a:ext cx="3477" cy="2398"/>
            </a:xfrm>
            <a:prstGeom prst="roundRect">
              <a:avLst>
                <a:gd name="adj" fmla="val 16667"/>
              </a:avLst>
            </a:prstGeom>
            <a:solidFill>
              <a:srgbClr val="CCFF99"/>
            </a:solidFill>
            <a:ln w="28575">
              <a:solidFill>
                <a:srgbClr val="CC00CC"/>
              </a:solidFill>
              <a:round/>
              <a:headEnd/>
              <a:tailEnd/>
            </a:ln>
            <a:effectLst>
              <a:outerShdw dist="107763" dir="81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400" b="1" i="0" u="none" strike="noStrike" cap="none" normalizeH="0" baseline="0" dirty="0" smtClean="0">
                  <a:ln>
                    <a:noFill/>
                  </a:ln>
                  <a:solidFill>
                    <a:schemeClr val="tx1"/>
                  </a:solidFill>
                  <a:effectLst/>
                  <a:latin typeface="Calibri" pitchFamily="34" charset="0"/>
                  <a:cs typeface="Arial" pitchFamily="34" charset="0"/>
                </a:rPr>
                <a:t>Líneas de Investigación:</a:t>
              </a:r>
              <a:r>
                <a:rPr kumimoji="0" lang="es-PE" sz="1400" b="0" i="0" u="none" strike="noStrike" cap="none" normalizeH="0" baseline="0" dirty="0" smtClean="0">
                  <a:ln>
                    <a:noFill/>
                  </a:ln>
                  <a:solidFill>
                    <a:schemeClr val="tx1"/>
                  </a:solidFill>
                  <a:effectLst/>
                  <a:latin typeface="Calibri" pitchFamily="34" charset="0"/>
                  <a:cs typeface="Arial" pitchFamily="34" charset="0"/>
                </a:rPr>
                <a:t> Realizar coordinaciones académicas entre las unidades de pregrado y posgrado (</a:t>
              </a:r>
              <a:r>
                <a:rPr kumimoji="0" lang="es-PE" sz="1400" b="0" i="0" u="none" strike="noStrike" cap="none" normalizeH="0" baseline="0" dirty="0" err="1" smtClean="0">
                  <a:ln>
                    <a:noFill/>
                  </a:ln>
                  <a:solidFill>
                    <a:schemeClr val="tx1"/>
                  </a:solidFill>
                  <a:effectLst/>
                  <a:latin typeface="Calibri" pitchFamily="34" charset="0"/>
                  <a:cs typeface="Arial" pitchFamily="34" charset="0"/>
                </a:rPr>
                <a:t>IIPsi</a:t>
              </a:r>
              <a:r>
                <a:rPr kumimoji="0" lang="es-PE" sz="1400" b="0" i="0" u="none" strike="noStrike" cap="none" normalizeH="0" baseline="0" dirty="0" smtClean="0">
                  <a:ln>
                    <a:noFill/>
                  </a:ln>
                  <a:solidFill>
                    <a:schemeClr val="tx1"/>
                  </a:solidFill>
                  <a:effectLst/>
                  <a:latin typeface="Calibri" pitchFamily="34" charset="0"/>
                  <a:cs typeface="Arial" pitchFamily="34" charset="0"/>
                </a:rPr>
                <a:t> y UPG) para establecer las líneas de investigación, tomando en cuenta la demanda del entorno y la experiencia internacional.</a:t>
              </a:r>
              <a:endParaRPr kumimoji="0" lang="es-PE" sz="1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AutoShape 6"/>
            <p:cNvSpPr>
              <a:spLocks noChangeArrowheads="1"/>
            </p:cNvSpPr>
            <p:nvPr/>
          </p:nvSpPr>
          <p:spPr bwMode="auto">
            <a:xfrm>
              <a:off x="6234" y="6718"/>
              <a:ext cx="3365" cy="725"/>
            </a:xfrm>
            <a:prstGeom prst="roundRect">
              <a:avLst>
                <a:gd name="adj" fmla="val 16667"/>
              </a:avLst>
            </a:prstGeom>
            <a:solidFill>
              <a:srgbClr val="66FF33"/>
            </a:solidFill>
            <a:ln w="9525">
              <a:solidFill>
                <a:srgbClr val="CC00CC"/>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dirty="0" smtClean="0">
                  <a:ln>
                    <a:noFill/>
                  </a:ln>
                  <a:solidFill>
                    <a:schemeClr val="tx1"/>
                  </a:solidFill>
                  <a:effectLst/>
                  <a:latin typeface="Calibri" pitchFamily="34" charset="0"/>
                  <a:cs typeface="Arial" pitchFamily="34" charset="0"/>
                </a:rPr>
                <a:t>3.1.1.1.1 Seminarios Talleres conjuntos entre el </a:t>
              </a:r>
              <a:r>
                <a:rPr kumimoji="0" lang="es-PE" sz="1200" b="1" i="0" u="none" strike="noStrike" cap="none" normalizeH="0" baseline="0" dirty="0" err="1" smtClean="0">
                  <a:ln>
                    <a:noFill/>
                  </a:ln>
                  <a:solidFill>
                    <a:schemeClr val="tx1"/>
                  </a:solidFill>
                  <a:effectLst/>
                  <a:latin typeface="Calibri" pitchFamily="34" charset="0"/>
                  <a:cs typeface="Arial" pitchFamily="34" charset="0"/>
                </a:rPr>
                <a:t>IIPsi</a:t>
              </a:r>
              <a:r>
                <a:rPr kumimoji="0" lang="es-PE" sz="1200" b="1" i="0" u="none" strike="noStrike" cap="none" normalizeH="0" baseline="0" dirty="0" smtClean="0">
                  <a:ln>
                    <a:noFill/>
                  </a:ln>
                  <a:solidFill>
                    <a:schemeClr val="tx1"/>
                  </a:solidFill>
                  <a:effectLst/>
                  <a:latin typeface="Calibri" pitchFamily="34" charset="0"/>
                  <a:cs typeface="Arial" pitchFamily="34" charset="0"/>
                </a:rPr>
                <a:t> y la UPG de Psicología.</a:t>
              </a:r>
              <a:endParaRPr kumimoji="0" lang="es-PE"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AutoShape 7"/>
            <p:cNvSpPr>
              <a:spLocks noChangeArrowheads="1"/>
            </p:cNvSpPr>
            <p:nvPr/>
          </p:nvSpPr>
          <p:spPr bwMode="auto">
            <a:xfrm>
              <a:off x="6234" y="7734"/>
              <a:ext cx="3365" cy="754"/>
            </a:xfrm>
            <a:prstGeom prst="roundRect">
              <a:avLst>
                <a:gd name="adj" fmla="val 16667"/>
              </a:avLst>
            </a:prstGeom>
            <a:solidFill>
              <a:srgbClr val="66FF33"/>
            </a:solidFill>
            <a:ln w="9525">
              <a:solidFill>
                <a:srgbClr val="CC00CC"/>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dirty="0" smtClean="0">
                  <a:ln>
                    <a:noFill/>
                  </a:ln>
                  <a:solidFill>
                    <a:schemeClr val="tx1"/>
                  </a:solidFill>
                  <a:effectLst/>
                  <a:latin typeface="Calibri" pitchFamily="34" charset="0"/>
                  <a:cs typeface="Arial" pitchFamily="34" charset="0"/>
                </a:rPr>
                <a:t>3.1.1.1.2 Coordinaciones con el sector público, productivo y social</a:t>
              </a:r>
              <a:r>
                <a:rPr kumimoji="0" lang="es-PE" sz="1200" b="1" i="0" u="none" strike="noStrike" cap="none" normalizeH="0" baseline="0" dirty="0" smtClean="0">
                  <a:ln>
                    <a:noFill/>
                  </a:ln>
                  <a:solidFill>
                    <a:schemeClr val="tx1"/>
                  </a:solidFill>
                  <a:effectLst/>
                  <a:latin typeface="Times New Roman" pitchFamily="18" charset="0"/>
                  <a:cs typeface="Arial" pitchFamily="34" charset="0"/>
                </a:rPr>
                <a:t>.</a:t>
              </a:r>
              <a:endParaRPr kumimoji="0" lang="es-PE"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Text Box 8"/>
            <p:cNvSpPr txBox="1">
              <a:spLocks noChangeArrowheads="1"/>
            </p:cNvSpPr>
            <p:nvPr/>
          </p:nvSpPr>
          <p:spPr bwMode="auto">
            <a:xfrm>
              <a:off x="2345" y="6590"/>
              <a:ext cx="2124" cy="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000" b="1" i="0" u="none" strike="noStrike" cap="none" normalizeH="0" baseline="0" smtClean="0">
                  <a:ln>
                    <a:noFill/>
                  </a:ln>
                  <a:solidFill>
                    <a:schemeClr val="tx1"/>
                  </a:solidFill>
                  <a:effectLst/>
                  <a:latin typeface="Bauhaus 93" pitchFamily="82" charset="0"/>
                  <a:cs typeface="Arial" pitchFamily="34" charset="0"/>
                </a:rPr>
                <a:t>ESTRATEGIA 3.1.1.I</a:t>
              </a: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Text Box 9"/>
            <p:cNvSpPr txBox="1">
              <a:spLocks noChangeArrowheads="1"/>
            </p:cNvSpPr>
            <p:nvPr/>
          </p:nvSpPr>
          <p:spPr bwMode="auto">
            <a:xfrm>
              <a:off x="6799" y="6086"/>
              <a:ext cx="2124" cy="51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000" b="1" i="0" u="none" strike="noStrike" cap="none" normalizeH="0" baseline="0" smtClean="0">
                  <a:ln>
                    <a:noFill/>
                  </a:ln>
                  <a:solidFill>
                    <a:schemeClr val="tx1"/>
                  </a:solidFill>
                  <a:effectLst/>
                  <a:latin typeface="Bauhaus 93" pitchFamily="82" charset="0"/>
                  <a:cs typeface="Arial" pitchFamily="34" charset="0"/>
                </a:rPr>
                <a:t>LÍNEAS DE ACCIÓN </a:t>
              </a: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AutoShape 12"/>
            <p:cNvSpPr>
              <a:spLocks noChangeArrowheads="1"/>
            </p:cNvSpPr>
            <p:nvPr/>
          </p:nvSpPr>
          <p:spPr bwMode="auto">
            <a:xfrm>
              <a:off x="6234" y="8913"/>
              <a:ext cx="3449" cy="938"/>
            </a:xfrm>
            <a:prstGeom prst="roundRect">
              <a:avLst>
                <a:gd name="adj" fmla="val 16667"/>
              </a:avLst>
            </a:prstGeom>
            <a:solidFill>
              <a:srgbClr val="66FF33"/>
            </a:solidFill>
            <a:ln w="9525">
              <a:solidFill>
                <a:srgbClr val="CC00CC"/>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PE" sz="1200" b="1" i="0" u="none" strike="noStrike" cap="none" normalizeH="0" baseline="0" dirty="0" smtClean="0">
                  <a:ln>
                    <a:noFill/>
                  </a:ln>
                  <a:solidFill>
                    <a:schemeClr val="tx1"/>
                  </a:solidFill>
                  <a:effectLst/>
                  <a:latin typeface="Calibri" pitchFamily="34" charset="0"/>
                  <a:cs typeface="Arial" pitchFamily="34" charset="0"/>
                </a:rPr>
                <a:t>3.1.1.1.3 Desarrollo de proyectos de investigación en función de las líneas de investigación priorizadas</a:t>
              </a:r>
              <a:r>
                <a:rPr kumimoji="0" lang="es-PE" sz="1200" b="1" i="0" u="none" strike="noStrike" cap="none" normalizeH="0" baseline="0" dirty="0" smtClean="0">
                  <a:ln>
                    <a:noFill/>
                  </a:ln>
                  <a:solidFill>
                    <a:schemeClr val="tx1"/>
                  </a:solidFill>
                  <a:effectLst/>
                  <a:latin typeface="Times New Roman" pitchFamily="18" charset="0"/>
                  <a:cs typeface="Arial" pitchFamily="34" charset="0"/>
                </a:rPr>
                <a:t>.</a:t>
              </a:r>
              <a:endParaRPr kumimoji="0" lang="es-PE"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8" name="AutoShape 14"/>
            <p:cNvCxnSpPr>
              <a:cxnSpLocks noChangeShapeType="1"/>
            </p:cNvCxnSpPr>
            <p:nvPr/>
          </p:nvCxnSpPr>
          <p:spPr bwMode="auto">
            <a:xfrm flipV="1">
              <a:off x="5239" y="7067"/>
              <a:ext cx="1020" cy="1170"/>
            </a:xfrm>
            <a:prstGeom prst="straightConnector1">
              <a:avLst/>
            </a:prstGeom>
            <a:noFill/>
            <a:ln w="9525">
              <a:solidFill>
                <a:srgbClr val="FF99CC"/>
              </a:solidFill>
              <a:round/>
              <a:headEnd/>
              <a:tailEnd type="triangle" w="med" len="med"/>
            </a:ln>
          </p:spPr>
        </p:cxnSp>
        <p:cxnSp>
          <p:nvCxnSpPr>
            <p:cNvPr id="1039" name="AutoShape 15"/>
            <p:cNvCxnSpPr>
              <a:cxnSpLocks noChangeShapeType="1"/>
            </p:cNvCxnSpPr>
            <p:nvPr/>
          </p:nvCxnSpPr>
          <p:spPr bwMode="auto">
            <a:xfrm flipV="1">
              <a:off x="5254" y="8087"/>
              <a:ext cx="1005" cy="150"/>
            </a:xfrm>
            <a:prstGeom prst="straightConnector1">
              <a:avLst/>
            </a:prstGeom>
            <a:noFill/>
            <a:ln w="9525">
              <a:solidFill>
                <a:srgbClr val="FF99CC"/>
              </a:solidFill>
              <a:round/>
              <a:headEnd/>
              <a:tailEnd type="triangle" w="med" len="med"/>
            </a:ln>
          </p:spPr>
        </p:cxnSp>
        <p:cxnSp>
          <p:nvCxnSpPr>
            <p:cNvPr id="1040" name="AutoShape 16"/>
            <p:cNvCxnSpPr>
              <a:cxnSpLocks noChangeShapeType="1"/>
            </p:cNvCxnSpPr>
            <p:nvPr/>
          </p:nvCxnSpPr>
          <p:spPr bwMode="auto">
            <a:xfrm>
              <a:off x="5254" y="8282"/>
              <a:ext cx="1020" cy="1035"/>
            </a:xfrm>
            <a:prstGeom prst="straightConnector1">
              <a:avLst/>
            </a:prstGeom>
            <a:noFill/>
            <a:ln w="9525">
              <a:solidFill>
                <a:srgbClr val="FF99CC"/>
              </a:solidFill>
              <a:round/>
              <a:headEnd/>
              <a:tailEnd type="triangle" w="med" len="med"/>
            </a:ln>
          </p:spPr>
        </p:cxnSp>
      </p:grpSp>
      <p:sp>
        <p:nvSpPr>
          <p:cNvPr id="1045"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a:p>
        </p:txBody>
      </p:sp>
      <p:sp>
        <p:nvSpPr>
          <p:cNvPr id="1044" name="AutoShape 20"/>
          <p:cNvSpPr>
            <a:spLocks noChangeArrowheads="1"/>
          </p:cNvSpPr>
          <p:nvPr/>
        </p:nvSpPr>
        <p:spPr bwMode="auto">
          <a:xfrm>
            <a:off x="857224" y="1285860"/>
            <a:ext cx="7643866" cy="577850"/>
          </a:xfrm>
          <a:prstGeom prst="roundRect">
            <a:avLst>
              <a:gd name="adj" fmla="val 16667"/>
            </a:avLst>
          </a:prstGeom>
          <a:solidFill>
            <a:srgbClr val="66FF66"/>
          </a:solidFill>
          <a:ln w="19050">
            <a:solidFill>
              <a:srgbClr val="CC00CC"/>
            </a:solidFill>
            <a:round/>
            <a:headEnd/>
            <a:tailEnd/>
          </a:ln>
        </p:spPr>
        <p:txBody>
          <a:bodyPr vert="horz" wrap="square" lIns="91440" tIns="45720" rIns="91440" bIns="45720" numCol="1" anchor="t" anchorCtr="0" compatLnSpc="1">
            <a:prstTxWarp prst="textNoShape">
              <a:avLst/>
            </a:prstTxWarp>
          </a:bodyPr>
          <a:lstStyle/>
          <a:p>
            <a:pPr marL="914400" marR="0" lvl="2" indent="0" algn="l" defTabSz="914400" rtl="0" eaLnBrk="1" fontAlgn="base" latinLnBrk="0" hangingPunct="1">
              <a:lnSpc>
                <a:spcPct val="100000"/>
              </a:lnSpc>
              <a:spcBef>
                <a:spcPct val="0"/>
              </a:spcBef>
              <a:spcAft>
                <a:spcPct val="0"/>
              </a:spcAft>
              <a:buClrTx/>
              <a:buSzTx/>
              <a:buFontTx/>
              <a:buAutoNum type="arabicPeriod"/>
              <a:tabLst/>
            </a:pPr>
            <a:r>
              <a:rPr kumimoji="0" lang="es-PE"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Priorizar las líneas de investigación psicológica de acuerdo con las demandas del sector público, privado, productivo y social.</a:t>
            </a: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17 CuadroTexto"/>
          <p:cNvSpPr txBox="1"/>
          <p:nvPr/>
        </p:nvSpPr>
        <p:spPr>
          <a:xfrm>
            <a:off x="5072066" y="428604"/>
            <a:ext cx="3143272" cy="646331"/>
          </a:xfrm>
          <a:prstGeom prst="rect">
            <a:avLst/>
          </a:prstGeom>
          <a:noFill/>
        </p:spPr>
        <p:txBody>
          <a:bodyPr wrap="square" rtlCol="0">
            <a:spAutoFit/>
          </a:bodyPr>
          <a:lstStyle/>
          <a:p>
            <a:pPr marL="0" lvl="4"/>
            <a:r>
              <a:rPr kumimoji="0" lang="es-PE" b="1" i="0" u="none" strike="noStrike" cap="none" normalizeH="0" baseline="0" dirty="0" smtClean="0" bmk="_Toc404679744">
                <a:ln>
                  <a:noFill/>
                </a:ln>
                <a:solidFill>
                  <a:schemeClr val="tx1"/>
                </a:solidFill>
                <a:effectLst/>
                <a:latin typeface="Algerian" pitchFamily="82" charset="0"/>
                <a:ea typeface="Times New Roman" pitchFamily="18" charset="0"/>
              </a:rPr>
              <a:t>Objetivo Específico:</a:t>
            </a:r>
            <a:r>
              <a:rPr kumimoji="0" lang="es-PE" b="1" i="0" u="none" strike="noStrike" cap="none" normalizeH="0" baseline="0" dirty="0" smtClean="0">
                <a:ln>
                  <a:noFill/>
                </a:ln>
                <a:solidFill>
                  <a:schemeClr val="tx1"/>
                </a:solidFill>
                <a:effectLst/>
                <a:latin typeface="Algerian" pitchFamily="82" charset="0"/>
                <a:ea typeface="Times New Roman" pitchFamily="18" charset="0"/>
              </a:rPr>
              <a:t> </a:t>
            </a:r>
            <a:endParaRPr kumimoji="0" lang="es-PE" b="1" i="1" u="none" strike="noStrike" cap="none" normalizeH="0" baseline="0" dirty="0" smtClean="0">
              <a:ln>
                <a:noFill/>
              </a:ln>
              <a:solidFill>
                <a:schemeClr val="tx1"/>
              </a:solidFill>
              <a:effectLst/>
              <a:latin typeface="Calibri" pitchFamily="34" charset="0"/>
              <a:ea typeface="Times New Roman" pitchFamily="18" charset="0"/>
            </a:endParaRPr>
          </a:p>
          <a:p>
            <a:endParaRPr lang="es-PE" dirty="0"/>
          </a:p>
        </p:txBody>
      </p:sp>
    </p:spTree>
  </p:cSld>
  <p:clrMapOvr>
    <a:masterClrMapping/>
  </p:clrMapOvr>
  <p:transition>
    <p:cover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rgbClr val="00CC00">
                  <a:tint val="66000"/>
                  <a:satMod val="160000"/>
                </a:srgbClr>
              </a:gs>
              <a:gs pos="50000">
                <a:srgbClr val="00CC00">
                  <a:tint val="44500"/>
                  <a:satMod val="160000"/>
                </a:srgbClr>
              </a:gs>
              <a:gs pos="100000">
                <a:srgbClr val="00CC00">
                  <a:tint val="23500"/>
                  <a:satMod val="160000"/>
                </a:srgbClr>
              </a:gs>
            </a:gsLst>
            <a:lin ang="10800000" scaled="1"/>
            <a:tileRect/>
          </a:gradFill>
          <a:effectLst>
            <a:glow rad="101600">
              <a:srgbClr val="00CC00">
                <a:alpha val="6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11" descr="Facultad_de_Psicologia_UNMSM_logo"/>
          <p:cNvPicPr>
            <a:picLocks noChangeAspect="1" noChangeArrowheads="1"/>
          </p:cNvPicPr>
          <p:nvPr/>
        </p:nvPicPr>
        <p:blipFill>
          <a:blip r:embed="rId2" cstate="print"/>
          <a:srcRect/>
          <a:stretch>
            <a:fillRect/>
          </a:stretch>
        </p:blipFill>
        <p:spPr bwMode="auto">
          <a:xfrm>
            <a:off x="133351" y="123825"/>
            <a:ext cx="2081195" cy="518447"/>
          </a:xfrm>
          <a:prstGeom prst="rect">
            <a:avLst/>
          </a:prstGeom>
          <a:noFill/>
          <a:ln w="9525">
            <a:noFill/>
            <a:miter lim="800000"/>
            <a:headEnd/>
            <a:tailEnd/>
          </a:ln>
        </p:spPr>
      </p:pic>
      <p:sp>
        <p:nvSpPr>
          <p:cNvPr id="256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000" b="0" i="0" u="none" strike="noStrike" cap="none" normalizeH="0" baseline="0" smtClean="0">
                <a:ln>
                  <a:noFill/>
                </a:ln>
                <a:solidFill>
                  <a:schemeClr val="tx1"/>
                </a:solidFill>
                <a:effectLst/>
                <a:latin typeface="Arial" pitchFamily="34" charset="0"/>
                <a:ea typeface="Calibri" pitchFamily="34" charset="0"/>
              </a:rPr>
              <a:t/>
            </a:r>
            <a:br>
              <a:rPr kumimoji="0" lang="es-PE" sz="1000" b="0" i="0" u="none" strike="noStrike" cap="none" normalizeH="0" baseline="0" smtClean="0">
                <a:ln>
                  <a:noFill/>
                </a:ln>
                <a:solidFill>
                  <a:schemeClr val="tx1"/>
                </a:solidFill>
                <a:effectLst/>
                <a:latin typeface="Arial" pitchFamily="34" charset="0"/>
                <a:ea typeface="Calibri" pitchFamily="34" charset="0"/>
              </a:rPr>
            </a:br>
            <a:endParaRPr kumimoji="0" lang="es-PE" sz="1800" b="0" i="0" u="none" strike="noStrike" cap="none" normalizeH="0" baseline="0" smtClean="0">
              <a:ln>
                <a:noFill/>
              </a:ln>
              <a:solidFill>
                <a:schemeClr val="tx1"/>
              </a:solidFill>
              <a:effectLst/>
              <a:latin typeface="Arial" pitchFamily="34" charset="0"/>
            </a:endParaRPr>
          </a:p>
        </p:txBody>
      </p:sp>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000" b="0" i="0" u="none" strike="noStrike" cap="none" normalizeH="0" baseline="0" smtClean="0">
                <a:ln>
                  <a:noFill/>
                </a:ln>
                <a:solidFill>
                  <a:schemeClr val="tx1"/>
                </a:solidFill>
                <a:effectLst/>
                <a:latin typeface="Arial" pitchFamily="34" charset="0"/>
                <a:ea typeface="Calibri" pitchFamily="34" charset="0"/>
              </a:rPr>
              <a:t/>
            </a:r>
            <a:br>
              <a:rPr kumimoji="0" lang="es-PE" sz="1000" b="0" i="0" u="none" strike="noStrike" cap="none" normalizeH="0" baseline="0" smtClean="0">
                <a:ln>
                  <a:noFill/>
                </a:ln>
                <a:solidFill>
                  <a:schemeClr val="tx1"/>
                </a:solidFill>
                <a:effectLst/>
                <a:latin typeface="Arial" pitchFamily="34" charset="0"/>
                <a:ea typeface="Calibri" pitchFamily="34" charset="0"/>
              </a:rPr>
            </a:br>
            <a:endParaRPr kumimoji="0" lang="es-PE" sz="1800" b="0" i="0" u="none" strike="noStrike" cap="none" normalizeH="0" baseline="0" smtClean="0">
              <a:ln>
                <a:noFill/>
              </a:ln>
              <a:solidFill>
                <a:schemeClr val="tx1"/>
              </a:solidFill>
              <a:effectLst/>
              <a:latin typeface="Arial" pitchFamily="34" charset="0"/>
            </a:endParaRPr>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a:p>
        </p:txBody>
      </p:sp>
      <p:sp>
        <p:nvSpPr>
          <p:cNvPr id="71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a:p>
        </p:txBody>
      </p:sp>
      <p:sp>
        <p:nvSpPr>
          <p:cNvPr id="7172" name="AutoShape 4"/>
          <p:cNvSpPr>
            <a:spLocks noChangeArrowheads="1"/>
          </p:cNvSpPr>
          <p:nvPr/>
        </p:nvSpPr>
        <p:spPr bwMode="auto">
          <a:xfrm>
            <a:off x="714348" y="1214422"/>
            <a:ext cx="7929618" cy="1000132"/>
          </a:xfrm>
          <a:prstGeom prst="roundRect">
            <a:avLst>
              <a:gd name="adj" fmla="val 16667"/>
            </a:avLst>
          </a:prstGeom>
          <a:solidFill>
            <a:srgbClr val="FFCCFF"/>
          </a:solidFill>
          <a:ln w="19050">
            <a:solidFill>
              <a:srgbClr val="CC00CC"/>
            </a:solidFill>
            <a:round/>
            <a:headEnd/>
            <a:tailEnd/>
          </a:ln>
        </p:spPr>
        <p:txBody>
          <a:bodyPr vert="horz" wrap="square" lIns="91440" tIns="45720" rIns="91440" bIns="45720" numCol="1" anchor="t" anchorCtr="0" compatLnSpc="1">
            <a:prstTxWarp prst="textNoShape">
              <a:avLst/>
            </a:prstTxWarp>
          </a:bodyPr>
          <a:lstStyle/>
          <a:p>
            <a:pPr marL="914400" marR="0" lvl="2" indent="0" algn="l" defTabSz="914400" rtl="0" eaLnBrk="1" fontAlgn="base" latinLnBrk="0" hangingPunct="1">
              <a:lnSpc>
                <a:spcPct val="100000"/>
              </a:lnSpc>
              <a:spcBef>
                <a:spcPct val="0"/>
              </a:spcBef>
              <a:spcAft>
                <a:spcPct val="0"/>
              </a:spcAft>
              <a:buClrTx/>
              <a:buSzTx/>
              <a:tabLst/>
            </a:pPr>
            <a:r>
              <a:rPr kumimoji="0" lang="es-PE"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2.Estimular la participación del docente en las actividades de investigación, como responsables o miembros de proyectos de investigación o como asesores de tesis de pre y posgrado.</a:t>
            </a: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7175" name="Group 7"/>
          <p:cNvGrpSpPr>
            <a:grpSpLocks/>
          </p:cNvGrpSpPr>
          <p:nvPr/>
        </p:nvGrpSpPr>
        <p:grpSpPr bwMode="auto">
          <a:xfrm>
            <a:off x="428596" y="3214686"/>
            <a:ext cx="8166100" cy="2323833"/>
            <a:chOff x="2309" y="5548"/>
            <a:chExt cx="12861" cy="3659"/>
          </a:xfrm>
        </p:grpSpPr>
        <p:sp>
          <p:nvSpPr>
            <p:cNvPr id="7176" name="AutoShape 8"/>
            <p:cNvSpPr>
              <a:spLocks noChangeArrowheads="1"/>
            </p:cNvSpPr>
            <p:nvPr/>
          </p:nvSpPr>
          <p:spPr bwMode="auto">
            <a:xfrm>
              <a:off x="2309" y="7027"/>
              <a:ext cx="3477" cy="1558"/>
            </a:xfrm>
            <a:prstGeom prst="roundRect">
              <a:avLst>
                <a:gd name="adj" fmla="val 16667"/>
              </a:avLst>
            </a:prstGeom>
            <a:solidFill>
              <a:srgbClr val="99FF66"/>
            </a:solidFill>
            <a:ln w="28575">
              <a:solidFill>
                <a:srgbClr val="CC00CC"/>
              </a:solidFill>
              <a:round/>
              <a:headEnd/>
              <a:tailEnd/>
            </a:ln>
            <a:effectLst>
              <a:outerShdw dist="107763" dir="81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000" b="1" i="0" u="none" strike="noStrike" cap="none" normalizeH="0" baseline="0" dirty="0" smtClean="0">
                  <a:ln>
                    <a:noFill/>
                  </a:ln>
                  <a:solidFill>
                    <a:schemeClr val="tx1"/>
                  </a:solidFill>
                  <a:effectLst/>
                  <a:latin typeface="Calibri" pitchFamily="34" charset="0"/>
                  <a:cs typeface="Arial" pitchFamily="34" charset="0"/>
                </a:rPr>
                <a:t>Docente:</a:t>
              </a:r>
              <a:r>
                <a:rPr kumimoji="0" lang="es-PE" sz="1000" b="0" i="0" u="none" strike="noStrike" cap="none" normalizeH="0" baseline="0" dirty="0" smtClean="0">
                  <a:ln>
                    <a:noFill/>
                  </a:ln>
                  <a:solidFill>
                    <a:schemeClr val="tx1"/>
                  </a:solidFill>
                  <a:effectLst/>
                  <a:latin typeface="Calibri" pitchFamily="34" charset="0"/>
                  <a:cs typeface="Arial" pitchFamily="34" charset="0"/>
                </a:rPr>
                <a:t> </a:t>
              </a:r>
              <a:r>
                <a:rPr kumimoji="0" lang="es-PE" sz="1400" b="0" i="0" u="none" strike="noStrike" cap="none" normalizeH="0" baseline="0" dirty="0" smtClean="0">
                  <a:ln>
                    <a:noFill/>
                  </a:ln>
                  <a:solidFill>
                    <a:schemeClr val="tx1"/>
                  </a:solidFill>
                  <a:effectLst/>
                  <a:latin typeface="Calibri" pitchFamily="34" charset="0"/>
                  <a:cs typeface="Arial" pitchFamily="34" charset="0"/>
                </a:rPr>
                <a:t>Incrementar el número de docentes investigadores en la Facultad.</a:t>
              </a:r>
              <a:endParaRPr kumimoji="0" lang="es-PE" sz="1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7" name="Text Box 9"/>
            <p:cNvSpPr txBox="1">
              <a:spLocks noChangeArrowheads="1"/>
            </p:cNvSpPr>
            <p:nvPr/>
          </p:nvSpPr>
          <p:spPr bwMode="auto">
            <a:xfrm>
              <a:off x="7497" y="5548"/>
              <a:ext cx="2124" cy="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000" b="1" i="0" u="none" strike="noStrike" cap="none" normalizeH="0" baseline="0" smtClean="0">
                  <a:ln>
                    <a:noFill/>
                  </a:ln>
                  <a:solidFill>
                    <a:schemeClr val="tx1"/>
                  </a:solidFill>
                  <a:effectLst/>
                  <a:latin typeface="Bauhaus 93" pitchFamily="82" charset="0"/>
                  <a:cs typeface="Arial" pitchFamily="34" charset="0"/>
                </a:rPr>
                <a:t>LÍNEAS DE ACCIÓN </a:t>
              </a: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178" name="AutoShape 10"/>
            <p:cNvSpPr>
              <a:spLocks noChangeArrowheads="1"/>
            </p:cNvSpPr>
            <p:nvPr/>
          </p:nvSpPr>
          <p:spPr bwMode="auto">
            <a:xfrm>
              <a:off x="10525" y="6448"/>
              <a:ext cx="4645" cy="708"/>
            </a:xfrm>
            <a:prstGeom prst="roundRect">
              <a:avLst>
                <a:gd name="adj" fmla="val 16667"/>
              </a:avLst>
            </a:prstGeom>
            <a:solidFill>
              <a:srgbClr val="66FF33"/>
            </a:solidFill>
            <a:ln w="19050">
              <a:solidFill>
                <a:srgbClr val="CC00CC"/>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PE" sz="1100" b="0" i="0" u="none" strike="noStrike" cap="none" normalizeH="0" baseline="0" dirty="0" smtClean="0">
                  <a:ln>
                    <a:noFill/>
                  </a:ln>
                  <a:solidFill>
                    <a:schemeClr val="tx1"/>
                  </a:solidFill>
                  <a:effectLst/>
                  <a:latin typeface="Calibri" pitchFamily="34" charset="0"/>
                  <a:cs typeface="Arial" pitchFamily="34" charset="0"/>
                </a:rPr>
                <a:t>3.1.2.1.1.1 Porcentaje de docentes investigadores.</a:t>
              </a:r>
              <a:endParaRPr kumimoji="0" lang="es-PE"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9" name="AutoShape 11"/>
            <p:cNvSpPr>
              <a:spLocks noChangeArrowheads="1"/>
            </p:cNvSpPr>
            <p:nvPr/>
          </p:nvSpPr>
          <p:spPr bwMode="auto">
            <a:xfrm>
              <a:off x="10525" y="7337"/>
              <a:ext cx="4645" cy="686"/>
            </a:xfrm>
            <a:prstGeom prst="roundRect">
              <a:avLst>
                <a:gd name="adj" fmla="val 16667"/>
              </a:avLst>
            </a:prstGeom>
            <a:solidFill>
              <a:srgbClr val="66FF33"/>
            </a:solidFill>
            <a:ln w="19050">
              <a:solidFill>
                <a:srgbClr val="CC00CC"/>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PE" sz="1100" b="0" i="0" u="none" strike="noStrike" cap="none" normalizeH="0" baseline="0" dirty="0" smtClean="0">
                  <a:ln>
                    <a:noFill/>
                  </a:ln>
                  <a:solidFill>
                    <a:schemeClr val="tx1"/>
                  </a:solidFill>
                  <a:effectLst/>
                  <a:latin typeface="Calibri" pitchFamily="34" charset="0"/>
                  <a:cs typeface="Arial" pitchFamily="34" charset="0"/>
                </a:rPr>
                <a:t>3.1.2.1.1.2 Porcentaje de docentes investigadores   capacitados.</a:t>
              </a:r>
              <a:endParaRPr kumimoji="0" lang="es-PE"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7180" name="Text Box 12"/>
            <p:cNvSpPr txBox="1">
              <a:spLocks noChangeArrowheads="1"/>
            </p:cNvSpPr>
            <p:nvPr/>
          </p:nvSpPr>
          <p:spPr bwMode="auto">
            <a:xfrm>
              <a:off x="11913" y="5563"/>
              <a:ext cx="2124" cy="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000" b="1" i="0" u="none" strike="noStrike" cap="none" normalizeH="0" baseline="0" smtClean="0">
                  <a:ln>
                    <a:noFill/>
                  </a:ln>
                  <a:solidFill>
                    <a:schemeClr val="tx1"/>
                  </a:solidFill>
                  <a:effectLst/>
                  <a:latin typeface="Bauhaus 93" pitchFamily="82" charset="0"/>
                  <a:cs typeface="Arial" pitchFamily="34" charset="0"/>
                </a:rPr>
                <a:t>INDICADORES </a:t>
              </a: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181" name="AutoShape 13"/>
            <p:cNvSpPr>
              <a:spLocks noChangeArrowheads="1"/>
            </p:cNvSpPr>
            <p:nvPr/>
          </p:nvSpPr>
          <p:spPr bwMode="auto">
            <a:xfrm>
              <a:off x="6815" y="6952"/>
              <a:ext cx="3365" cy="1633"/>
            </a:xfrm>
            <a:prstGeom prst="roundRect">
              <a:avLst>
                <a:gd name="adj" fmla="val 16667"/>
              </a:avLst>
            </a:prstGeom>
            <a:solidFill>
              <a:srgbClr val="CCFF99"/>
            </a:solidFill>
            <a:ln w="9525">
              <a:solidFill>
                <a:srgbClr val="CC00CC"/>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100" b="1" i="0" u="none" strike="noStrike" cap="none" normalizeH="0" baseline="0" dirty="0" smtClean="0">
                  <a:ln>
                    <a:noFill/>
                  </a:ln>
                  <a:solidFill>
                    <a:schemeClr val="tx1"/>
                  </a:solidFill>
                  <a:effectLst/>
                  <a:latin typeface="Calibri" pitchFamily="34" charset="0"/>
                  <a:cs typeface="Arial" pitchFamily="34" charset="0"/>
                </a:rPr>
                <a:t>3.1.2.1.1 Programa para la formación  y actualización de docentes investigadores con la colaboración de expertos internacionales.</a:t>
              </a:r>
              <a:endParaRPr kumimoji="0" lang="es-PE"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7182" name="Text Box 14"/>
            <p:cNvSpPr txBox="1">
              <a:spLocks noChangeArrowheads="1"/>
            </p:cNvSpPr>
            <p:nvPr/>
          </p:nvSpPr>
          <p:spPr bwMode="auto">
            <a:xfrm>
              <a:off x="2847" y="5548"/>
              <a:ext cx="2561" cy="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000" b="1" i="0" u="none" strike="noStrike" cap="none" normalizeH="0" baseline="0" smtClean="0">
                  <a:ln>
                    <a:noFill/>
                  </a:ln>
                  <a:solidFill>
                    <a:schemeClr val="tx1"/>
                  </a:solidFill>
                  <a:effectLst/>
                  <a:latin typeface="Bauhaus 93" pitchFamily="82" charset="0"/>
                  <a:cs typeface="Arial" pitchFamily="34" charset="0"/>
                </a:rPr>
                <a:t>ESTRATEGIA 3.1.2.1</a:t>
              </a: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183" name="AutoShape 15"/>
            <p:cNvSpPr>
              <a:spLocks noChangeArrowheads="1"/>
            </p:cNvSpPr>
            <p:nvPr/>
          </p:nvSpPr>
          <p:spPr bwMode="auto">
            <a:xfrm>
              <a:off x="10522" y="8248"/>
              <a:ext cx="4645" cy="959"/>
            </a:xfrm>
            <a:prstGeom prst="roundRect">
              <a:avLst>
                <a:gd name="adj" fmla="val 16667"/>
              </a:avLst>
            </a:prstGeom>
            <a:solidFill>
              <a:srgbClr val="66FF33"/>
            </a:solidFill>
            <a:ln w="19050">
              <a:solidFill>
                <a:srgbClr val="CC00CC"/>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PE" sz="1100" b="0" i="0" u="none" strike="noStrike" cap="none" normalizeH="0" baseline="0" dirty="0" smtClean="0">
                  <a:ln>
                    <a:noFill/>
                  </a:ln>
                  <a:solidFill>
                    <a:schemeClr val="tx1"/>
                  </a:solidFill>
                  <a:effectLst/>
                  <a:latin typeface="Calibri" pitchFamily="34" charset="0"/>
                  <a:cs typeface="Arial" pitchFamily="34" charset="0"/>
                </a:rPr>
                <a:t>3.1.2.1.1.3 Porcentaje de docentes  con al menos una investigación publicada en revistas indexadas en el último año.</a:t>
              </a:r>
              <a:endParaRPr kumimoji="0" lang="es-PE" sz="11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184" name="AutoShape 16"/>
            <p:cNvCxnSpPr>
              <a:cxnSpLocks noChangeShapeType="1"/>
            </p:cNvCxnSpPr>
            <p:nvPr/>
          </p:nvCxnSpPr>
          <p:spPr bwMode="auto">
            <a:xfrm>
              <a:off x="5786" y="7553"/>
              <a:ext cx="1029" cy="0"/>
            </a:xfrm>
            <a:prstGeom prst="straightConnector1">
              <a:avLst/>
            </a:prstGeom>
            <a:noFill/>
            <a:ln w="9525">
              <a:solidFill>
                <a:srgbClr val="FF66FF"/>
              </a:solidFill>
              <a:round/>
              <a:headEnd/>
              <a:tailEnd type="triangle" w="med" len="med"/>
            </a:ln>
          </p:spPr>
        </p:cxnSp>
        <p:cxnSp>
          <p:nvCxnSpPr>
            <p:cNvPr id="7185" name="AutoShape 17"/>
            <p:cNvCxnSpPr>
              <a:cxnSpLocks noChangeShapeType="1"/>
            </p:cNvCxnSpPr>
            <p:nvPr/>
          </p:nvCxnSpPr>
          <p:spPr bwMode="auto">
            <a:xfrm flipV="1">
              <a:off x="10180" y="7011"/>
              <a:ext cx="320" cy="540"/>
            </a:xfrm>
            <a:prstGeom prst="straightConnector1">
              <a:avLst/>
            </a:prstGeom>
            <a:noFill/>
            <a:ln w="9525">
              <a:solidFill>
                <a:srgbClr val="FF66FF"/>
              </a:solidFill>
              <a:round/>
              <a:headEnd/>
              <a:tailEnd type="triangle" w="med" len="med"/>
            </a:ln>
          </p:spPr>
        </p:cxnSp>
        <p:cxnSp>
          <p:nvCxnSpPr>
            <p:cNvPr id="7186" name="AutoShape 18"/>
            <p:cNvCxnSpPr>
              <a:cxnSpLocks noChangeShapeType="1"/>
            </p:cNvCxnSpPr>
            <p:nvPr/>
          </p:nvCxnSpPr>
          <p:spPr bwMode="auto">
            <a:xfrm>
              <a:off x="10200" y="7551"/>
              <a:ext cx="345" cy="15"/>
            </a:xfrm>
            <a:prstGeom prst="straightConnector1">
              <a:avLst/>
            </a:prstGeom>
            <a:noFill/>
            <a:ln w="9525">
              <a:solidFill>
                <a:srgbClr val="FF66FF"/>
              </a:solidFill>
              <a:round/>
              <a:headEnd/>
              <a:tailEnd type="triangle" w="med" len="med"/>
            </a:ln>
          </p:spPr>
        </p:cxnSp>
        <p:cxnSp>
          <p:nvCxnSpPr>
            <p:cNvPr id="7187" name="AutoShape 19"/>
            <p:cNvCxnSpPr>
              <a:cxnSpLocks noChangeShapeType="1"/>
            </p:cNvCxnSpPr>
            <p:nvPr/>
          </p:nvCxnSpPr>
          <p:spPr bwMode="auto">
            <a:xfrm>
              <a:off x="10190" y="7492"/>
              <a:ext cx="335" cy="944"/>
            </a:xfrm>
            <a:prstGeom prst="straightConnector1">
              <a:avLst/>
            </a:prstGeom>
            <a:noFill/>
            <a:ln w="9525">
              <a:solidFill>
                <a:srgbClr val="FF66FF"/>
              </a:solidFill>
              <a:round/>
              <a:headEnd/>
              <a:tailEnd type="triangle" w="med" len="med"/>
            </a:ln>
          </p:spPr>
        </p:cxnSp>
      </p:grpSp>
      <p:sp>
        <p:nvSpPr>
          <p:cNvPr id="22" name="21 CuadroTexto"/>
          <p:cNvSpPr txBox="1"/>
          <p:nvPr/>
        </p:nvSpPr>
        <p:spPr>
          <a:xfrm>
            <a:off x="5072066" y="428604"/>
            <a:ext cx="3143272" cy="646331"/>
          </a:xfrm>
          <a:prstGeom prst="rect">
            <a:avLst/>
          </a:prstGeom>
          <a:noFill/>
        </p:spPr>
        <p:txBody>
          <a:bodyPr wrap="square" rtlCol="0">
            <a:spAutoFit/>
          </a:bodyPr>
          <a:lstStyle/>
          <a:p>
            <a:pPr marL="0" lvl="4"/>
            <a:r>
              <a:rPr kumimoji="0" lang="es-PE" b="1" i="0" u="none" strike="noStrike" cap="none" normalizeH="0" baseline="0" dirty="0" smtClean="0" bmk="_Toc404679744">
                <a:ln>
                  <a:noFill/>
                </a:ln>
                <a:solidFill>
                  <a:schemeClr val="tx1"/>
                </a:solidFill>
                <a:effectLst/>
                <a:latin typeface="Algerian" pitchFamily="82" charset="0"/>
                <a:ea typeface="Times New Roman" pitchFamily="18" charset="0"/>
              </a:rPr>
              <a:t>Objetivo Específico:</a:t>
            </a:r>
            <a:r>
              <a:rPr kumimoji="0" lang="es-PE" b="1" i="0" u="none" strike="noStrike" cap="none" normalizeH="0" baseline="0" dirty="0" smtClean="0">
                <a:ln>
                  <a:noFill/>
                </a:ln>
                <a:solidFill>
                  <a:schemeClr val="tx1"/>
                </a:solidFill>
                <a:effectLst/>
                <a:latin typeface="Algerian" pitchFamily="82" charset="0"/>
                <a:ea typeface="Times New Roman" pitchFamily="18" charset="0"/>
              </a:rPr>
              <a:t> </a:t>
            </a:r>
            <a:endParaRPr kumimoji="0" lang="es-PE" b="1" i="1" u="none" strike="noStrike" cap="none" normalizeH="0" baseline="0" dirty="0" smtClean="0">
              <a:ln>
                <a:noFill/>
              </a:ln>
              <a:solidFill>
                <a:schemeClr val="tx1"/>
              </a:solidFill>
              <a:effectLst/>
              <a:latin typeface="Calibri" pitchFamily="34" charset="0"/>
              <a:ea typeface="Times New Roman" pitchFamily="18" charset="0"/>
            </a:endParaRPr>
          </a:p>
          <a:p>
            <a:endParaRPr lang="es-PE" dirty="0"/>
          </a:p>
        </p:txBody>
      </p:sp>
    </p:spTree>
  </p:cSld>
  <p:clrMapOvr>
    <a:masterClrMapping/>
  </p:clrMapOvr>
  <p:transition>
    <p:cover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rgbClr val="00CC00">
                  <a:tint val="66000"/>
                  <a:satMod val="160000"/>
                </a:srgbClr>
              </a:gs>
              <a:gs pos="50000">
                <a:srgbClr val="00CC00">
                  <a:tint val="44500"/>
                  <a:satMod val="160000"/>
                </a:srgbClr>
              </a:gs>
              <a:gs pos="100000">
                <a:srgbClr val="00CC00">
                  <a:tint val="23500"/>
                  <a:satMod val="160000"/>
                </a:srgbClr>
              </a:gs>
            </a:gsLst>
            <a:lin ang="10800000" scaled="1"/>
            <a:tileRect/>
          </a:gradFill>
          <a:effectLst>
            <a:glow rad="101600">
              <a:srgbClr val="00CC00">
                <a:alpha val="6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11" descr="Facultad_de_Psicologia_UNMSM_logo"/>
          <p:cNvPicPr>
            <a:picLocks noChangeAspect="1" noChangeArrowheads="1"/>
          </p:cNvPicPr>
          <p:nvPr/>
        </p:nvPicPr>
        <p:blipFill>
          <a:blip r:embed="rId2" cstate="print"/>
          <a:srcRect/>
          <a:stretch>
            <a:fillRect/>
          </a:stretch>
        </p:blipFill>
        <p:spPr bwMode="auto">
          <a:xfrm>
            <a:off x="133351" y="123825"/>
            <a:ext cx="2081195" cy="518447"/>
          </a:xfrm>
          <a:prstGeom prst="rect">
            <a:avLst/>
          </a:prstGeom>
          <a:noFill/>
          <a:ln w="9525">
            <a:noFill/>
            <a:miter lim="800000"/>
            <a:headEnd/>
            <a:tailEnd/>
          </a:ln>
        </p:spPr>
      </p:pic>
      <p:sp>
        <p:nvSpPr>
          <p:cNvPr id="256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000" b="0" i="0" u="none" strike="noStrike" cap="none" normalizeH="0" baseline="0" smtClean="0">
                <a:ln>
                  <a:noFill/>
                </a:ln>
                <a:solidFill>
                  <a:schemeClr val="tx1"/>
                </a:solidFill>
                <a:effectLst/>
                <a:latin typeface="Arial" pitchFamily="34" charset="0"/>
                <a:ea typeface="Calibri" pitchFamily="34" charset="0"/>
              </a:rPr>
              <a:t/>
            </a:r>
            <a:br>
              <a:rPr kumimoji="0" lang="es-PE" sz="1000" b="0" i="0" u="none" strike="noStrike" cap="none" normalizeH="0" baseline="0" smtClean="0">
                <a:ln>
                  <a:noFill/>
                </a:ln>
                <a:solidFill>
                  <a:schemeClr val="tx1"/>
                </a:solidFill>
                <a:effectLst/>
                <a:latin typeface="Arial" pitchFamily="34" charset="0"/>
                <a:ea typeface="Calibri" pitchFamily="34" charset="0"/>
              </a:rPr>
            </a:br>
            <a:endParaRPr kumimoji="0" lang="es-PE" sz="1800" b="0" i="0" u="none" strike="noStrike" cap="none" normalizeH="0" baseline="0" smtClean="0">
              <a:ln>
                <a:noFill/>
              </a:ln>
              <a:solidFill>
                <a:schemeClr val="tx1"/>
              </a:solidFill>
              <a:effectLst/>
              <a:latin typeface="Arial" pitchFamily="34" charset="0"/>
            </a:endParaRPr>
          </a:p>
        </p:txBody>
      </p:sp>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000" b="0" i="0" u="none" strike="noStrike" cap="none" normalizeH="0" baseline="0" smtClean="0">
                <a:ln>
                  <a:noFill/>
                </a:ln>
                <a:solidFill>
                  <a:schemeClr val="tx1"/>
                </a:solidFill>
                <a:effectLst/>
                <a:latin typeface="Arial" pitchFamily="34" charset="0"/>
                <a:ea typeface="Calibri" pitchFamily="34" charset="0"/>
              </a:rPr>
              <a:t/>
            </a:r>
            <a:br>
              <a:rPr kumimoji="0" lang="es-PE" sz="1000" b="0" i="0" u="none" strike="noStrike" cap="none" normalizeH="0" baseline="0" smtClean="0">
                <a:ln>
                  <a:noFill/>
                </a:ln>
                <a:solidFill>
                  <a:schemeClr val="tx1"/>
                </a:solidFill>
                <a:effectLst/>
                <a:latin typeface="Arial" pitchFamily="34" charset="0"/>
                <a:ea typeface="Calibri" pitchFamily="34" charset="0"/>
              </a:rPr>
            </a:br>
            <a:endParaRPr kumimoji="0" lang="es-PE" sz="1800" b="0" i="0" u="none" strike="noStrike" cap="none" normalizeH="0" baseline="0" smtClean="0">
              <a:ln>
                <a:noFill/>
              </a:ln>
              <a:solidFill>
                <a:schemeClr val="tx1"/>
              </a:solidFill>
              <a:effectLst/>
              <a:latin typeface="Arial" pitchFamily="34" charset="0"/>
            </a:endParaRPr>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a:p>
        </p:txBody>
      </p:sp>
      <p:sp>
        <p:nvSpPr>
          <p:cNvPr id="38913" name="AutoShape 1"/>
          <p:cNvSpPr>
            <a:spLocks noChangeArrowheads="1"/>
          </p:cNvSpPr>
          <p:nvPr/>
        </p:nvSpPr>
        <p:spPr bwMode="auto">
          <a:xfrm>
            <a:off x="571472" y="1285860"/>
            <a:ext cx="7858180" cy="1000132"/>
          </a:xfrm>
          <a:prstGeom prst="roundRect">
            <a:avLst>
              <a:gd name="adj" fmla="val 16667"/>
            </a:avLst>
          </a:prstGeom>
          <a:solidFill>
            <a:srgbClr val="FFCCFF"/>
          </a:solidFill>
          <a:ln w="19050">
            <a:solidFill>
              <a:srgbClr val="CC00CC"/>
            </a:solidFill>
            <a:round/>
            <a:headEnd/>
            <a:tailEnd/>
          </a:ln>
        </p:spPr>
        <p:txBody>
          <a:bodyPr vert="horz" wrap="square" lIns="91440" tIns="45720" rIns="91440" bIns="45720" numCol="1" anchor="t" anchorCtr="0" compatLnSpc="1">
            <a:prstTxWarp prst="textNoShape">
              <a:avLst/>
            </a:prstTxWarp>
          </a:bodyPr>
          <a:lstStyle/>
          <a:p>
            <a:pPr marL="914400" marR="0" lvl="2" indent="0" algn="l" defTabSz="914400" rtl="0" eaLnBrk="1" fontAlgn="base" latinLnBrk="0" hangingPunct="1">
              <a:lnSpc>
                <a:spcPct val="100000"/>
              </a:lnSpc>
              <a:spcBef>
                <a:spcPct val="0"/>
              </a:spcBef>
              <a:spcAft>
                <a:spcPct val="0"/>
              </a:spcAft>
              <a:buClrTx/>
              <a:buSzTx/>
              <a:buFontTx/>
              <a:buAutoNum type="arabicPeriod"/>
              <a:tabLst/>
            </a:pPr>
            <a:r>
              <a:rPr kumimoji="0" lang="es-PE"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Fomentar la participación de los estudiantes de pre y posgrado en las actividades de investigación, desarrollo, innovación y emprendimiento.</a:t>
            </a: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8916" name="Group 4"/>
          <p:cNvGrpSpPr>
            <a:grpSpLocks/>
          </p:cNvGrpSpPr>
          <p:nvPr/>
        </p:nvGrpSpPr>
        <p:grpSpPr bwMode="auto">
          <a:xfrm>
            <a:off x="428596" y="3071810"/>
            <a:ext cx="8501122" cy="2214578"/>
            <a:chOff x="1967" y="4836"/>
            <a:chExt cx="12947" cy="2434"/>
          </a:xfrm>
        </p:grpSpPr>
        <p:sp>
          <p:nvSpPr>
            <p:cNvPr id="38917" name="AutoShape 5"/>
            <p:cNvSpPr>
              <a:spLocks noChangeArrowheads="1"/>
            </p:cNvSpPr>
            <p:nvPr/>
          </p:nvSpPr>
          <p:spPr bwMode="auto">
            <a:xfrm>
              <a:off x="1967" y="5777"/>
              <a:ext cx="3477" cy="1125"/>
            </a:xfrm>
            <a:prstGeom prst="roundRect">
              <a:avLst>
                <a:gd name="adj" fmla="val 16667"/>
              </a:avLst>
            </a:prstGeom>
            <a:solidFill>
              <a:srgbClr val="FFFFFF"/>
            </a:solidFill>
            <a:ln w="28575">
              <a:solidFill>
                <a:srgbClr val="CC00CC"/>
              </a:solidFill>
              <a:round/>
              <a:headEnd/>
              <a:tailEnd/>
            </a:ln>
            <a:effectLst>
              <a:outerShdw dist="107763" dir="81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100" b="1" i="0" u="none" strike="noStrike" cap="none" normalizeH="0" baseline="0" dirty="0" smtClean="0">
                  <a:ln>
                    <a:noFill/>
                  </a:ln>
                  <a:solidFill>
                    <a:schemeClr val="tx1"/>
                  </a:solidFill>
                  <a:effectLst/>
                  <a:latin typeface="Calibri" pitchFamily="34" charset="0"/>
                  <a:cs typeface="Arial" pitchFamily="34" charset="0"/>
                </a:rPr>
                <a:t>Estudiante:</a:t>
              </a:r>
              <a:r>
                <a:rPr kumimoji="0" lang="es-PE" sz="1100" b="0" i="0" u="none" strike="noStrike" cap="none" normalizeH="0" baseline="0" dirty="0" smtClean="0">
                  <a:ln>
                    <a:noFill/>
                  </a:ln>
                  <a:solidFill>
                    <a:schemeClr val="tx1"/>
                  </a:solidFill>
                  <a:effectLst/>
                  <a:latin typeface="Calibri" pitchFamily="34" charset="0"/>
                  <a:cs typeface="Arial" pitchFamily="34" charset="0"/>
                </a:rPr>
                <a:t> Incrementar el número de estudiantes que colaboran con los docentes en investigación disciplinar e interdisciplinar</a:t>
              </a:r>
              <a:endParaRPr kumimoji="0" lang="es-PE"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18" name="AutoShape 6"/>
            <p:cNvSpPr>
              <a:spLocks noChangeArrowheads="1"/>
            </p:cNvSpPr>
            <p:nvPr/>
          </p:nvSpPr>
          <p:spPr bwMode="auto">
            <a:xfrm>
              <a:off x="6473" y="5746"/>
              <a:ext cx="3365" cy="1200"/>
            </a:xfrm>
            <a:prstGeom prst="roundRect">
              <a:avLst>
                <a:gd name="adj" fmla="val 16667"/>
              </a:avLst>
            </a:prstGeom>
            <a:solidFill>
              <a:srgbClr val="FFCCFF"/>
            </a:solidFill>
            <a:ln w="9525">
              <a:solidFill>
                <a:srgbClr val="CC00CC"/>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100" b="1" i="0" u="none" strike="noStrike" cap="none" normalizeH="0" baseline="0" smtClean="0">
                  <a:ln>
                    <a:noFill/>
                  </a:ln>
                  <a:solidFill>
                    <a:schemeClr val="tx1"/>
                  </a:solidFill>
                  <a:effectLst/>
                  <a:latin typeface="Calibri" pitchFamily="34" charset="0"/>
                  <a:cs typeface="Arial" pitchFamily="34" charset="0"/>
                </a:rPr>
                <a:t>3.1.3.1.1 Programa de promoción de actividades de investigación, desarrollo, innovación  y emprendimiento en los estudiantes</a:t>
              </a:r>
              <a:endParaRPr kumimoji="0" lang="es-PE" sz="1100" b="0" i="0" u="none" strike="noStrike" cap="none" normalizeH="0" baseline="0" smtClean="0">
                <a:ln>
                  <a:noFill/>
                </a:ln>
                <a:solidFill>
                  <a:schemeClr val="tx1"/>
                </a:solidFill>
                <a:effectLst/>
                <a:latin typeface="Arial" pitchFamily="34" charset="0"/>
                <a:cs typeface="Arial" pitchFamily="34" charset="0"/>
              </a:endParaRPr>
            </a:p>
          </p:txBody>
        </p:sp>
        <p:sp>
          <p:nvSpPr>
            <p:cNvPr id="38919" name="AutoShape 7"/>
            <p:cNvSpPr>
              <a:spLocks noChangeArrowheads="1"/>
            </p:cNvSpPr>
            <p:nvPr/>
          </p:nvSpPr>
          <p:spPr bwMode="auto">
            <a:xfrm>
              <a:off x="10183" y="5393"/>
              <a:ext cx="4731" cy="831"/>
            </a:xfrm>
            <a:prstGeom prst="roundRect">
              <a:avLst>
                <a:gd name="adj" fmla="val 16667"/>
              </a:avLst>
            </a:prstGeom>
            <a:solidFill>
              <a:srgbClr val="FFFFFF"/>
            </a:solidFill>
            <a:ln w="19050">
              <a:solidFill>
                <a:srgbClr val="CC00CC"/>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dirty="0" smtClean="0">
                  <a:ln>
                    <a:noFill/>
                  </a:ln>
                  <a:solidFill>
                    <a:schemeClr val="tx1"/>
                  </a:solidFill>
                  <a:effectLst/>
                  <a:latin typeface="Calibri" pitchFamily="34" charset="0"/>
                  <a:cs typeface="Arial" pitchFamily="34" charset="0"/>
                </a:rPr>
                <a:t>3.1.3.1.1.1 Porcentaje de estudiantes de pregrado participando en labores de investigación</a:t>
              </a:r>
              <a:r>
                <a:rPr kumimoji="0" lang="es-PE" sz="1100" b="0" i="0" u="none" strike="noStrike" cap="none" normalizeH="0" baseline="0" dirty="0" smtClean="0">
                  <a:ln>
                    <a:noFill/>
                  </a:ln>
                  <a:solidFill>
                    <a:schemeClr val="tx1"/>
                  </a:solidFill>
                  <a:effectLst/>
                  <a:latin typeface="Arial" pitchFamily="34" charset="0"/>
                  <a:cs typeface="Arial" pitchFamily="34" charset="0"/>
                </a:rPr>
                <a:t>, </a:t>
              </a:r>
              <a:r>
                <a:rPr kumimoji="0" lang="es-PE" sz="1100" b="0" i="0" u="none" strike="noStrike" cap="none" normalizeH="0" baseline="0" dirty="0" smtClean="0">
                  <a:ln>
                    <a:noFill/>
                  </a:ln>
                  <a:solidFill>
                    <a:schemeClr val="tx1"/>
                  </a:solidFill>
                  <a:effectLst/>
                  <a:latin typeface="Calibri" pitchFamily="34" charset="0"/>
                  <a:cs typeface="Arial" pitchFamily="34" charset="0"/>
                </a:rPr>
                <a:t>desarrollo, innovación</a:t>
              </a:r>
              <a:r>
                <a:rPr kumimoji="0" lang="es-PE" sz="1100" b="1" i="0" u="none" strike="noStrike" cap="none" normalizeH="0" baseline="0" dirty="0" smtClean="0">
                  <a:ln>
                    <a:noFill/>
                  </a:ln>
                  <a:solidFill>
                    <a:schemeClr val="tx1"/>
                  </a:solidFill>
                  <a:effectLst/>
                  <a:latin typeface="Calibri" pitchFamily="34" charset="0"/>
                  <a:cs typeface="Arial" pitchFamily="34" charset="0"/>
                </a:rPr>
                <a:t> </a:t>
              </a:r>
              <a:r>
                <a:rPr kumimoji="0" lang="es-PE" sz="1100" b="0" i="0" u="none" strike="noStrike" cap="none" normalizeH="0" baseline="0" dirty="0" smtClean="0">
                  <a:ln>
                    <a:noFill/>
                  </a:ln>
                  <a:solidFill>
                    <a:schemeClr val="tx1"/>
                  </a:solidFill>
                  <a:effectLst/>
                  <a:latin typeface="Calibri" pitchFamily="34" charset="0"/>
                  <a:cs typeface="Arial" pitchFamily="34" charset="0"/>
                </a:rPr>
                <a:t>y emprendimiento.</a:t>
              </a:r>
              <a:endParaRPr kumimoji="0" lang="es-PE"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20" name="Text Box 8"/>
            <p:cNvSpPr txBox="1">
              <a:spLocks noChangeArrowheads="1"/>
            </p:cNvSpPr>
            <p:nvPr/>
          </p:nvSpPr>
          <p:spPr bwMode="auto">
            <a:xfrm>
              <a:off x="2584" y="4836"/>
              <a:ext cx="2124" cy="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100" b="1" i="0" u="none" strike="noStrike" cap="none" normalizeH="0" baseline="0" smtClean="0">
                  <a:ln>
                    <a:noFill/>
                  </a:ln>
                  <a:solidFill>
                    <a:schemeClr val="tx1"/>
                  </a:solidFill>
                  <a:effectLst/>
                  <a:latin typeface="Bauhaus 93" pitchFamily="82" charset="0"/>
                  <a:cs typeface="Arial" pitchFamily="34" charset="0"/>
                </a:rPr>
                <a:t>ESTRATEGIA 3.1.3.1.</a:t>
              </a:r>
              <a:endParaRPr kumimoji="0" lang="es-PE" sz="1100" b="0" i="0" u="none" strike="noStrike" cap="none" normalizeH="0" baseline="0" smtClean="0">
                <a:ln>
                  <a:noFill/>
                </a:ln>
                <a:solidFill>
                  <a:schemeClr val="tx1"/>
                </a:solidFill>
                <a:effectLst/>
                <a:latin typeface="Arial" pitchFamily="34" charset="0"/>
                <a:cs typeface="Arial" pitchFamily="34" charset="0"/>
              </a:endParaRPr>
            </a:p>
          </p:txBody>
        </p:sp>
        <p:sp>
          <p:nvSpPr>
            <p:cNvPr id="38921" name="AutoShape 9"/>
            <p:cNvSpPr>
              <a:spLocks noChangeArrowheads="1"/>
            </p:cNvSpPr>
            <p:nvPr/>
          </p:nvSpPr>
          <p:spPr bwMode="auto">
            <a:xfrm>
              <a:off x="10183" y="6401"/>
              <a:ext cx="4731" cy="869"/>
            </a:xfrm>
            <a:prstGeom prst="roundRect">
              <a:avLst>
                <a:gd name="adj" fmla="val 16667"/>
              </a:avLst>
            </a:prstGeom>
            <a:solidFill>
              <a:srgbClr val="FFFFFF"/>
            </a:solidFill>
            <a:ln w="19050">
              <a:solidFill>
                <a:srgbClr val="CC00CC"/>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PE" sz="1100" b="0" i="0" u="none" strike="noStrike" cap="none" normalizeH="0" baseline="0" dirty="0" smtClean="0">
                  <a:ln>
                    <a:noFill/>
                  </a:ln>
                  <a:solidFill>
                    <a:schemeClr val="tx1"/>
                  </a:solidFill>
                  <a:effectLst/>
                  <a:latin typeface="Calibri" pitchFamily="34" charset="0"/>
                  <a:cs typeface="Arial" pitchFamily="34" charset="0"/>
                </a:rPr>
                <a:t>3.1.3.1.1.2 Porcentaje de estudiantes de posgrado participando en labores de investigación</a:t>
              </a:r>
              <a:r>
                <a:rPr kumimoji="0" lang="es-PE" sz="1100" b="0" i="0" u="none" strike="noStrike" cap="none" normalizeH="0" baseline="0" dirty="0" smtClean="0">
                  <a:ln>
                    <a:noFill/>
                  </a:ln>
                  <a:solidFill>
                    <a:schemeClr val="tx1"/>
                  </a:solidFill>
                  <a:effectLst/>
                  <a:latin typeface="Arial" pitchFamily="34" charset="0"/>
                  <a:cs typeface="Arial" pitchFamily="34" charset="0"/>
                </a:rPr>
                <a:t>, </a:t>
              </a:r>
              <a:r>
                <a:rPr kumimoji="0" lang="es-PE" sz="1100" b="0" i="0" u="none" strike="noStrike" cap="none" normalizeH="0" baseline="0" dirty="0" smtClean="0">
                  <a:ln>
                    <a:noFill/>
                  </a:ln>
                  <a:solidFill>
                    <a:schemeClr val="tx1"/>
                  </a:solidFill>
                  <a:effectLst/>
                  <a:latin typeface="Calibri" pitchFamily="34" charset="0"/>
                  <a:cs typeface="Arial" pitchFamily="34" charset="0"/>
                </a:rPr>
                <a:t>desarrollo, innovación</a:t>
              </a:r>
              <a:r>
                <a:rPr kumimoji="0" lang="es-PE" sz="1100" b="1" i="0" u="none" strike="noStrike" cap="none" normalizeH="0" baseline="0" dirty="0" smtClean="0">
                  <a:ln>
                    <a:noFill/>
                  </a:ln>
                  <a:solidFill>
                    <a:schemeClr val="tx1"/>
                  </a:solidFill>
                  <a:effectLst/>
                  <a:latin typeface="Calibri" pitchFamily="34" charset="0"/>
                  <a:cs typeface="Arial" pitchFamily="34" charset="0"/>
                </a:rPr>
                <a:t> </a:t>
              </a:r>
              <a:r>
                <a:rPr kumimoji="0" lang="es-PE" sz="1100" b="0" i="0" u="none" strike="noStrike" cap="none" normalizeH="0" baseline="0" dirty="0" smtClean="0">
                  <a:ln>
                    <a:noFill/>
                  </a:ln>
                  <a:solidFill>
                    <a:schemeClr val="tx1"/>
                  </a:solidFill>
                  <a:effectLst/>
                  <a:latin typeface="Calibri" pitchFamily="34" charset="0"/>
                  <a:cs typeface="Arial" pitchFamily="34" charset="0"/>
                </a:rPr>
                <a:t>y emprendimiento</a:t>
              </a:r>
              <a:r>
                <a:rPr kumimoji="0" lang="es-PE" sz="1100" b="0" i="0" u="none" strike="noStrike" cap="none" normalizeH="0" baseline="0" dirty="0" smtClean="0">
                  <a:ln>
                    <a:noFill/>
                  </a:ln>
                  <a:solidFill>
                    <a:schemeClr val="tx1"/>
                  </a:solidFill>
                  <a:effectLst/>
                  <a:latin typeface="Arial" pitchFamily="34" charset="0"/>
                  <a:cs typeface="Arial" pitchFamily="34" charset="0"/>
                </a:rPr>
                <a:t>.</a:t>
              </a:r>
              <a:r>
                <a:rPr kumimoji="0" lang="es-PE" sz="1100" b="0" i="0" u="none" strike="noStrike" cap="none" normalizeH="0" baseline="0" dirty="0" smtClean="0">
                  <a:ln>
                    <a:noFill/>
                  </a:ln>
                  <a:solidFill>
                    <a:schemeClr val="tx1"/>
                  </a:solidFill>
                  <a:effectLst/>
                  <a:latin typeface="Calibri" pitchFamily="34" charset="0"/>
                  <a:cs typeface="Arial" pitchFamily="34" charset="0"/>
                </a:rPr>
                <a:t> </a:t>
              </a:r>
              <a:endParaRPr kumimoji="0" lang="es-PE"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22" name="Text Box 10"/>
            <p:cNvSpPr txBox="1">
              <a:spLocks noChangeArrowheads="1"/>
            </p:cNvSpPr>
            <p:nvPr/>
          </p:nvSpPr>
          <p:spPr bwMode="auto">
            <a:xfrm>
              <a:off x="7155" y="4852"/>
              <a:ext cx="2124" cy="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100" b="1" i="0" u="none" strike="noStrike" cap="none" normalizeH="0" baseline="0" smtClean="0">
                  <a:ln>
                    <a:noFill/>
                  </a:ln>
                  <a:solidFill>
                    <a:schemeClr val="tx1"/>
                  </a:solidFill>
                  <a:effectLst/>
                  <a:latin typeface="Bauhaus 93" pitchFamily="82" charset="0"/>
                  <a:cs typeface="Arial" pitchFamily="34" charset="0"/>
                </a:rPr>
                <a:t>LÍNEAS DE ACCIÓN </a:t>
              </a:r>
              <a:endParaRPr kumimoji="0" lang="es-PE" sz="1100" b="0" i="0" u="none" strike="noStrike" cap="none" normalizeH="0" baseline="0" smtClean="0">
                <a:ln>
                  <a:noFill/>
                </a:ln>
                <a:solidFill>
                  <a:schemeClr val="tx1"/>
                </a:solidFill>
                <a:effectLst/>
                <a:latin typeface="Arial" pitchFamily="34" charset="0"/>
                <a:cs typeface="Arial" pitchFamily="34" charset="0"/>
              </a:endParaRPr>
            </a:p>
          </p:txBody>
        </p:sp>
        <p:sp>
          <p:nvSpPr>
            <p:cNvPr id="38923" name="Text Box 11"/>
            <p:cNvSpPr txBox="1">
              <a:spLocks noChangeArrowheads="1"/>
            </p:cNvSpPr>
            <p:nvPr/>
          </p:nvSpPr>
          <p:spPr bwMode="auto">
            <a:xfrm>
              <a:off x="11571" y="4882"/>
              <a:ext cx="2124" cy="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100" b="1" i="0" u="none" strike="noStrike" cap="none" normalizeH="0" baseline="0" smtClean="0">
                  <a:ln>
                    <a:noFill/>
                  </a:ln>
                  <a:solidFill>
                    <a:schemeClr val="tx1"/>
                  </a:solidFill>
                  <a:effectLst/>
                  <a:latin typeface="Bauhaus 93" pitchFamily="82" charset="0"/>
                  <a:cs typeface="Arial" pitchFamily="34" charset="0"/>
                </a:rPr>
                <a:t>INDICADORES </a:t>
              </a:r>
              <a:endParaRPr kumimoji="0" lang="es-PE" sz="1100" b="0" i="0" u="none" strike="noStrike" cap="none" normalizeH="0" baseline="0" smtClean="0">
                <a:ln>
                  <a:noFill/>
                </a:ln>
                <a:solidFill>
                  <a:schemeClr val="tx1"/>
                </a:solidFill>
                <a:effectLst/>
                <a:latin typeface="Arial" pitchFamily="34" charset="0"/>
                <a:cs typeface="Arial" pitchFamily="34" charset="0"/>
              </a:endParaRPr>
            </a:p>
          </p:txBody>
        </p:sp>
        <p:cxnSp>
          <p:nvCxnSpPr>
            <p:cNvPr id="38924" name="AutoShape 12"/>
            <p:cNvCxnSpPr>
              <a:cxnSpLocks noChangeShapeType="1"/>
            </p:cNvCxnSpPr>
            <p:nvPr/>
          </p:nvCxnSpPr>
          <p:spPr bwMode="auto">
            <a:xfrm>
              <a:off x="5463" y="6348"/>
              <a:ext cx="1035" cy="0"/>
            </a:xfrm>
            <a:prstGeom prst="straightConnector1">
              <a:avLst/>
            </a:prstGeom>
            <a:noFill/>
            <a:ln w="9525">
              <a:solidFill>
                <a:srgbClr val="FF66FF"/>
              </a:solidFill>
              <a:round/>
              <a:headEnd/>
              <a:tailEnd type="triangle" w="med" len="med"/>
            </a:ln>
          </p:spPr>
        </p:cxnSp>
        <p:cxnSp>
          <p:nvCxnSpPr>
            <p:cNvPr id="38925" name="AutoShape 13"/>
            <p:cNvCxnSpPr>
              <a:cxnSpLocks noChangeShapeType="1"/>
            </p:cNvCxnSpPr>
            <p:nvPr/>
          </p:nvCxnSpPr>
          <p:spPr bwMode="auto">
            <a:xfrm flipV="1">
              <a:off x="9813" y="5868"/>
              <a:ext cx="370" cy="480"/>
            </a:xfrm>
            <a:prstGeom prst="straightConnector1">
              <a:avLst/>
            </a:prstGeom>
            <a:noFill/>
            <a:ln w="9525">
              <a:solidFill>
                <a:srgbClr val="FF66FF"/>
              </a:solidFill>
              <a:round/>
              <a:headEnd/>
              <a:tailEnd type="triangle" w="med" len="med"/>
            </a:ln>
          </p:spPr>
        </p:cxnSp>
        <p:cxnSp>
          <p:nvCxnSpPr>
            <p:cNvPr id="38926" name="AutoShape 14"/>
            <p:cNvCxnSpPr>
              <a:cxnSpLocks noChangeShapeType="1"/>
            </p:cNvCxnSpPr>
            <p:nvPr/>
          </p:nvCxnSpPr>
          <p:spPr bwMode="auto">
            <a:xfrm>
              <a:off x="9838" y="6401"/>
              <a:ext cx="345" cy="337"/>
            </a:xfrm>
            <a:prstGeom prst="straightConnector1">
              <a:avLst/>
            </a:prstGeom>
            <a:noFill/>
            <a:ln w="9525">
              <a:solidFill>
                <a:srgbClr val="FF66FF"/>
              </a:solidFill>
              <a:round/>
              <a:headEnd/>
              <a:tailEnd type="triangle" w="med" len="med"/>
            </a:ln>
          </p:spPr>
        </p:cxnSp>
      </p:grpSp>
      <p:sp>
        <p:nvSpPr>
          <p:cNvPr id="19" name="18 CuadroTexto"/>
          <p:cNvSpPr txBox="1"/>
          <p:nvPr/>
        </p:nvSpPr>
        <p:spPr>
          <a:xfrm>
            <a:off x="5072066" y="428604"/>
            <a:ext cx="3143272" cy="646331"/>
          </a:xfrm>
          <a:prstGeom prst="rect">
            <a:avLst/>
          </a:prstGeom>
          <a:noFill/>
        </p:spPr>
        <p:txBody>
          <a:bodyPr wrap="square" rtlCol="0">
            <a:spAutoFit/>
          </a:bodyPr>
          <a:lstStyle/>
          <a:p>
            <a:pPr marL="0" lvl="4"/>
            <a:r>
              <a:rPr kumimoji="0" lang="es-PE" b="1" i="0" u="none" strike="noStrike" cap="none" normalizeH="0" baseline="0" dirty="0" smtClean="0" bmk="_Toc404679744">
                <a:ln>
                  <a:noFill/>
                </a:ln>
                <a:solidFill>
                  <a:schemeClr val="tx1"/>
                </a:solidFill>
                <a:effectLst/>
                <a:latin typeface="Algerian" pitchFamily="82" charset="0"/>
                <a:ea typeface="Times New Roman" pitchFamily="18" charset="0"/>
              </a:rPr>
              <a:t>Objetivo Específico:</a:t>
            </a:r>
            <a:r>
              <a:rPr kumimoji="0" lang="es-PE" b="1" i="0" u="none" strike="noStrike" cap="none" normalizeH="0" baseline="0" dirty="0" smtClean="0">
                <a:ln>
                  <a:noFill/>
                </a:ln>
                <a:solidFill>
                  <a:schemeClr val="tx1"/>
                </a:solidFill>
                <a:effectLst/>
                <a:latin typeface="Algerian" pitchFamily="82" charset="0"/>
                <a:ea typeface="Times New Roman" pitchFamily="18" charset="0"/>
              </a:rPr>
              <a:t> </a:t>
            </a:r>
            <a:endParaRPr kumimoji="0" lang="es-PE" b="1" i="1" u="none" strike="noStrike" cap="none" normalizeH="0" baseline="0" dirty="0" smtClean="0">
              <a:ln>
                <a:noFill/>
              </a:ln>
              <a:solidFill>
                <a:schemeClr val="tx1"/>
              </a:solidFill>
              <a:effectLst/>
              <a:latin typeface="Calibri" pitchFamily="34" charset="0"/>
              <a:ea typeface="Times New Roman" pitchFamily="18" charset="0"/>
            </a:endParaRPr>
          </a:p>
          <a:p>
            <a:endParaRPr lang="es-PE" dirty="0"/>
          </a:p>
        </p:txBody>
      </p:sp>
    </p:spTree>
  </p:cSld>
  <p:clrMapOvr>
    <a:masterClrMapping/>
  </p:clrMapOvr>
  <p:transition>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rgbClr val="00CC00">
                  <a:tint val="66000"/>
                  <a:satMod val="160000"/>
                </a:srgbClr>
              </a:gs>
              <a:gs pos="50000">
                <a:srgbClr val="00CC00">
                  <a:tint val="44500"/>
                  <a:satMod val="160000"/>
                </a:srgbClr>
              </a:gs>
              <a:gs pos="100000">
                <a:srgbClr val="00CC00">
                  <a:tint val="23500"/>
                  <a:satMod val="160000"/>
                </a:srgbClr>
              </a:gs>
            </a:gsLst>
            <a:lin ang="10800000" scaled="1"/>
            <a:tileRect/>
          </a:gradFill>
          <a:effectLst>
            <a:glow rad="101600">
              <a:srgbClr val="00CC00">
                <a:alpha val="6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11" descr="Facultad_de_Psicologia_UNMSM_logo"/>
          <p:cNvPicPr>
            <a:picLocks noChangeAspect="1" noChangeArrowheads="1"/>
          </p:cNvPicPr>
          <p:nvPr/>
        </p:nvPicPr>
        <p:blipFill>
          <a:blip r:embed="rId2" cstate="print"/>
          <a:srcRect/>
          <a:stretch>
            <a:fillRect/>
          </a:stretch>
        </p:blipFill>
        <p:spPr bwMode="auto">
          <a:xfrm>
            <a:off x="133351" y="123825"/>
            <a:ext cx="2081195" cy="518447"/>
          </a:xfrm>
          <a:prstGeom prst="rect">
            <a:avLst/>
          </a:prstGeom>
          <a:noFill/>
          <a:ln w="9525">
            <a:noFill/>
            <a:miter lim="800000"/>
            <a:headEnd/>
            <a:tailEnd/>
          </a:ln>
        </p:spPr>
      </p:pic>
      <p:sp>
        <p:nvSpPr>
          <p:cNvPr id="4"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000" b="0" i="0" u="none" strike="noStrike" cap="none" normalizeH="0" baseline="0" smtClean="0">
                <a:ln>
                  <a:noFill/>
                </a:ln>
                <a:solidFill>
                  <a:schemeClr val="tx1"/>
                </a:solidFill>
                <a:effectLst/>
                <a:latin typeface="Arial" pitchFamily="34" charset="0"/>
                <a:ea typeface="Calibri" pitchFamily="34" charset="0"/>
              </a:rPr>
              <a:t/>
            </a:r>
            <a:br>
              <a:rPr kumimoji="0" lang="es-PE" sz="1000" b="0" i="0" u="none" strike="noStrike" cap="none" normalizeH="0" baseline="0" smtClean="0">
                <a:ln>
                  <a:noFill/>
                </a:ln>
                <a:solidFill>
                  <a:schemeClr val="tx1"/>
                </a:solidFill>
                <a:effectLst/>
                <a:latin typeface="Arial" pitchFamily="34" charset="0"/>
                <a:ea typeface="Calibri" pitchFamily="34" charset="0"/>
              </a:rPr>
            </a:br>
            <a:endParaRPr kumimoji="0" lang="es-PE" sz="1800" b="0" i="0" u="none" strike="noStrike" cap="none" normalizeH="0" baseline="0" smtClean="0">
              <a:ln>
                <a:noFill/>
              </a:ln>
              <a:solidFill>
                <a:schemeClr val="tx1"/>
              </a:solidFill>
              <a:effectLst/>
              <a:latin typeface="Arial" pitchFamily="34" charset="0"/>
            </a:endParaRPr>
          </a:p>
        </p:txBody>
      </p:sp>
      <p:sp>
        <p:nvSpPr>
          <p:cNvPr id="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000" b="0" i="0" u="none" strike="noStrike" cap="none" normalizeH="0" baseline="0" smtClean="0">
                <a:ln>
                  <a:noFill/>
                </a:ln>
                <a:solidFill>
                  <a:schemeClr val="tx1"/>
                </a:solidFill>
                <a:effectLst/>
                <a:latin typeface="Arial" pitchFamily="34" charset="0"/>
                <a:ea typeface="Calibri" pitchFamily="34" charset="0"/>
              </a:rPr>
              <a:t/>
            </a:r>
            <a:br>
              <a:rPr kumimoji="0" lang="es-PE" sz="1000" b="0" i="0" u="none" strike="noStrike" cap="none" normalizeH="0" baseline="0" smtClean="0">
                <a:ln>
                  <a:noFill/>
                </a:ln>
                <a:solidFill>
                  <a:schemeClr val="tx1"/>
                </a:solidFill>
                <a:effectLst/>
                <a:latin typeface="Arial" pitchFamily="34" charset="0"/>
                <a:ea typeface="Calibri" pitchFamily="34" charset="0"/>
              </a:rPr>
            </a:br>
            <a:endParaRPr kumimoji="0" lang="es-PE" sz="1800" b="0" i="0" u="none" strike="noStrike" cap="none" normalizeH="0" baseline="0" smtClean="0">
              <a:ln>
                <a:noFill/>
              </a:ln>
              <a:solidFill>
                <a:schemeClr val="tx1"/>
              </a:solidFill>
              <a:effectLst/>
              <a:latin typeface="Arial" pitchFamily="34" charset="0"/>
            </a:endParaRPr>
          </a:p>
        </p:txBody>
      </p:sp>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a:p>
        </p:txBody>
      </p:sp>
      <p:sp>
        <p:nvSpPr>
          <p:cNvPr id="39937" name="AutoShape 1"/>
          <p:cNvSpPr>
            <a:spLocks noChangeArrowheads="1"/>
          </p:cNvSpPr>
          <p:nvPr/>
        </p:nvSpPr>
        <p:spPr bwMode="auto">
          <a:xfrm>
            <a:off x="571472" y="1714488"/>
            <a:ext cx="5357850" cy="577850"/>
          </a:xfrm>
          <a:prstGeom prst="roundRect">
            <a:avLst>
              <a:gd name="adj" fmla="val 16667"/>
            </a:avLst>
          </a:prstGeom>
          <a:solidFill>
            <a:srgbClr val="FFCCFF"/>
          </a:solidFill>
          <a:ln w="19050">
            <a:solidFill>
              <a:srgbClr val="CC00CC"/>
            </a:solidFill>
            <a:round/>
            <a:headEnd/>
            <a:tailEnd/>
          </a:ln>
        </p:spPr>
        <p:txBody>
          <a:bodyPr vert="horz" wrap="square" lIns="91440" tIns="45720" rIns="91440" bIns="45720" numCol="1" anchor="t" anchorCtr="0" compatLnSpc="1">
            <a:prstTxWarp prst="textNoShape">
              <a:avLst/>
            </a:prstTxWarp>
          </a:bodyPr>
          <a:lstStyle/>
          <a:p>
            <a:pPr marL="914400" marR="0" lvl="2" indent="0" algn="l" defTabSz="914400" rtl="0" eaLnBrk="1" fontAlgn="base" latinLnBrk="0" hangingPunct="1">
              <a:lnSpc>
                <a:spcPct val="100000"/>
              </a:lnSpc>
              <a:spcBef>
                <a:spcPct val="0"/>
              </a:spcBef>
              <a:spcAft>
                <a:spcPct val="0"/>
              </a:spcAft>
              <a:buClrTx/>
              <a:buSzTx/>
              <a:buFontTx/>
              <a:buAutoNum type="arabicPeriod"/>
              <a:tabLst/>
            </a:pPr>
            <a:r>
              <a:rPr kumimoji="0" lang="es-PE"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Incrementar la  investigación interdisciplinaria.</a:t>
            </a:r>
            <a:endParaRPr kumimoji="0" lang="es-PE"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9940" name="Group 4"/>
          <p:cNvGrpSpPr>
            <a:grpSpLocks/>
          </p:cNvGrpSpPr>
          <p:nvPr/>
        </p:nvGrpSpPr>
        <p:grpSpPr bwMode="auto">
          <a:xfrm>
            <a:off x="500034" y="2928934"/>
            <a:ext cx="8221662" cy="2500330"/>
            <a:chOff x="2352" y="4476"/>
            <a:chExt cx="12947" cy="2452"/>
          </a:xfrm>
        </p:grpSpPr>
        <p:sp>
          <p:nvSpPr>
            <p:cNvPr id="39941" name="AutoShape 5"/>
            <p:cNvSpPr>
              <a:spLocks noChangeArrowheads="1"/>
            </p:cNvSpPr>
            <p:nvPr/>
          </p:nvSpPr>
          <p:spPr bwMode="auto">
            <a:xfrm>
              <a:off x="6858" y="5563"/>
              <a:ext cx="3365" cy="1073"/>
            </a:xfrm>
            <a:prstGeom prst="roundRect">
              <a:avLst>
                <a:gd name="adj" fmla="val 16667"/>
              </a:avLst>
            </a:prstGeom>
            <a:solidFill>
              <a:srgbClr val="FFCCFF"/>
            </a:solidFill>
            <a:ln w="9525">
              <a:solidFill>
                <a:srgbClr val="CC00CC"/>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100" b="1" i="0" u="none" strike="noStrike" cap="none" normalizeH="0" baseline="0" smtClean="0">
                  <a:ln>
                    <a:noFill/>
                  </a:ln>
                  <a:solidFill>
                    <a:schemeClr val="tx1"/>
                  </a:solidFill>
                  <a:effectLst/>
                  <a:latin typeface="Calibri" pitchFamily="34" charset="0"/>
                  <a:cs typeface="Arial" pitchFamily="34" charset="0"/>
                </a:rPr>
                <a:t>3.1.4.1.1. Programa de coordinación con las disciplinas afines a la psicología dentro y fuera de la universidad</a:t>
              </a:r>
              <a:r>
                <a:rPr kumimoji="0" lang="es-PE" sz="1100" b="1" i="0" u="none" strike="noStrike" cap="none" normalizeH="0" baseline="0" smtClean="0">
                  <a:ln>
                    <a:noFill/>
                  </a:ln>
                  <a:solidFill>
                    <a:schemeClr val="tx1"/>
                  </a:solidFill>
                  <a:effectLst/>
                  <a:latin typeface="Times New Roman" pitchFamily="18"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PE" sz="1100" b="1" i="0" u="none" strike="noStrike" cap="none" normalizeH="0" baseline="0" smtClean="0">
                  <a:ln>
                    <a:noFill/>
                  </a:ln>
                  <a:solidFill>
                    <a:schemeClr val="tx1"/>
                  </a:solidFill>
                  <a:effectLst/>
                  <a:latin typeface="Calibri" pitchFamily="34" charset="0"/>
                  <a:cs typeface="Arial" pitchFamily="34" charset="0"/>
                </a:rPr>
                <a:t> </a:t>
              </a:r>
              <a:endParaRPr kumimoji="0" lang="es-PE" sz="1100" b="0" i="0" u="none" strike="noStrike" cap="none" normalizeH="0" baseline="0" smtClean="0">
                <a:ln>
                  <a:noFill/>
                </a:ln>
                <a:solidFill>
                  <a:schemeClr val="tx1"/>
                </a:solidFill>
                <a:effectLst/>
                <a:latin typeface="Arial" pitchFamily="34" charset="0"/>
                <a:cs typeface="Arial" pitchFamily="34" charset="0"/>
              </a:endParaRPr>
            </a:p>
          </p:txBody>
        </p:sp>
        <p:sp>
          <p:nvSpPr>
            <p:cNvPr id="39942" name="AutoShape 6"/>
            <p:cNvSpPr>
              <a:spLocks noChangeArrowheads="1"/>
            </p:cNvSpPr>
            <p:nvPr/>
          </p:nvSpPr>
          <p:spPr bwMode="auto">
            <a:xfrm>
              <a:off x="10568" y="5776"/>
              <a:ext cx="4731" cy="635"/>
            </a:xfrm>
            <a:prstGeom prst="roundRect">
              <a:avLst>
                <a:gd name="adj" fmla="val 16667"/>
              </a:avLst>
            </a:prstGeom>
            <a:solidFill>
              <a:srgbClr val="FFFFFF"/>
            </a:solidFill>
            <a:ln w="19050">
              <a:solidFill>
                <a:srgbClr val="CC00CC"/>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smtClean="0">
                  <a:ln>
                    <a:noFill/>
                  </a:ln>
                  <a:solidFill>
                    <a:schemeClr val="tx1"/>
                  </a:solidFill>
                  <a:effectLst/>
                  <a:latin typeface="Calibri" pitchFamily="34" charset="0"/>
                  <a:cs typeface="Arial" pitchFamily="34" charset="0"/>
                </a:rPr>
                <a:t>3.1.4.1.1.1 Número de proyectos de investigación interdisciplinarios.</a:t>
              </a:r>
              <a:endParaRPr kumimoji="0" lang="es-PE" sz="1100" b="0" i="0" u="none" strike="noStrike" cap="none" normalizeH="0" baseline="0" smtClean="0">
                <a:ln>
                  <a:noFill/>
                </a:ln>
                <a:solidFill>
                  <a:schemeClr val="tx1"/>
                </a:solidFill>
                <a:effectLst/>
                <a:latin typeface="Arial" pitchFamily="34" charset="0"/>
                <a:cs typeface="Arial" pitchFamily="34" charset="0"/>
              </a:endParaRPr>
            </a:p>
          </p:txBody>
        </p:sp>
        <p:sp>
          <p:nvSpPr>
            <p:cNvPr id="39943" name="Text Box 7"/>
            <p:cNvSpPr txBox="1">
              <a:spLocks noChangeArrowheads="1"/>
            </p:cNvSpPr>
            <p:nvPr/>
          </p:nvSpPr>
          <p:spPr bwMode="auto">
            <a:xfrm>
              <a:off x="7467" y="4476"/>
              <a:ext cx="2124" cy="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100" b="1" i="0" u="none" strike="noStrike" cap="none" normalizeH="0" baseline="0" smtClean="0">
                  <a:ln>
                    <a:noFill/>
                  </a:ln>
                  <a:solidFill>
                    <a:schemeClr val="tx1"/>
                  </a:solidFill>
                  <a:effectLst/>
                  <a:latin typeface="Bauhaus 93" pitchFamily="82" charset="0"/>
                  <a:cs typeface="Arial" pitchFamily="34" charset="0"/>
                </a:rPr>
                <a:t>LÍNEAS DE ACCIÓN </a:t>
              </a:r>
              <a:endParaRPr kumimoji="0" lang="es-PE" sz="1100" b="0" i="0" u="none" strike="noStrike" cap="none" normalizeH="0" baseline="0" smtClean="0">
                <a:ln>
                  <a:noFill/>
                </a:ln>
                <a:solidFill>
                  <a:schemeClr val="tx1"/>
                </a:solidFill>
                <a:effectLst/>
                <a:latin typeface="Arial" pitchFamily="34" charset="0"/>
                <a:cs typeface="Arial" pitchFamily="34" charset="0"/>
              </a:endParaRPr>
            </a:p>
          </p:txBody>
        </p:sp>
        <p:sp>
          <p:nvSpPr>
            <p:cNvPr id="39944" name="Text Box 8"/>
            <p:cNvSpPr txBox="1">
              <a:spLocks noChangeArrowheads="1"/>
            </p:cNvSpPr>
            <p:nvPr/>
          </p:nvSpPr>
          <p:spPr bwMode="auto">
            <a:xfrm>
              <a:off x="11867" y="4476"/>
              <a:ext cx="2124" cy="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100" b="1" i="0" u="none" strike="noStrike" cap="none" normalizeH="0" baseline="0" smtClean="0">
                  <a:ln>
                    <a:noFill/>
                  </a:ln>
                  <a:solidFill>
                    <a:schemeClr val="tx1"/>
                  </a:solidFill>
                  <a:effectLst/>
                  <a:latin typeface="Bauhaus 93" pitchFamily="82" charset="0"/>
                  <a:cs typeface="Arial" pitchFamily="34" charset="0"/>
                </a:rPr>
                <a:t>INDICADORES </a:t>
              </a:r>
              <a:endParaRPr kumimoji="0" lang="es-PE" sz="1100" b="0" i="0" u="none" strike="noStrike" cap="none" normalizeH="0" baseline="0" smtClean="0">
                <a:ln>
                  <a:noFill/>
                </a:ln>
                <a:solidFill>
                  <a:schemeClr val="tx1"/>
                </a:solidFill>
                <a:effectLst/>
                <a:latin typeface="Arial" pitchFamily="34" charset="0"/>
                <a:cs typeface="Arial" pitchFamily="34" charset="0"/>
              </a:endParaRPr>
            </a:p>
          </p:txBody>
        </p:sp>
        <p:cxnSp>
          <p:nvCxnSpPr>
            <p:cNvPr id="39945" name="AutoShape 9"/>
            <p:cNvCxnSpPr>
              <a:cxnSpLocks noChangeShapeType="1"/>
            </p:cNvCxnSpPr>
            <p:nvPr/>
          </p:nvCxnSpPr>
          <p:spPr bwMode="auto">
            <a:xfrm flipV="1">
              <a:off x="10223" y="6081"/>
              <a:ext cx="345" cy="15"/>
            </a:xfrm>
            <a:prstGeom prst="straightConnector1">
              <a:avLst/>
            </a:prstGeom>
            <a:noFill/>
            <a:ln w="9525">
              <a:solidFill>
                <a:srgbClr val="FF66FF"/>
              </a:solidFill>
              <a:round/>
              <a:headEnd/>
              <a:tailEnd type="triangle" w="med" len="med"/>
            </a:ln>
          </p:spPr>
        </p:cxnSp>
        <p:sp>
          <p:nvSpPr>
            <p:cNvPr id="39946" name="AutoShape 10"/>
            <p:cNvSpPr>
              <a:spLocks noChangeArrowheads="1"/>
            </p:cNvSpPr>
            <p:nvPr/>
          </p:nvSpPr>
          <p:spPr bwMode="auto">
            <a:xfrm>
              <a:off x="2352" y="5221"/>
              <a:ext cx="3477" cy="1707"/>
            </a:xfrm>
            <a:prstGeom prst="roundRect">
              <a:avLst>
                <a:gd name="adj" fmla="val 16667"/>
              </a:avLst>
            </a:prstGeom>
            <a:solidFill>
              <a:srgbClr val="FFFFFF"/>
            </a:solidFill>
            <a:ln w="28575">
              <a:solidFill>
                <a:srgbClr val="CC00CC"/>
              </a:solidFill>
              <a:round/>
              <a:headEnd/>
              <a:tailEnd/>
            </a:ln>
            <a:effectLst>
              <a:outerShdw dist="107763" dir="81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100" b="1" i="0" u="none" strike="noStrike" cap="none" normalizeH="0" baseline="0" smtClean="0">
                  <a:ln>
                    <a:noFill/>
                  </a:ln>
                  <a:solidFill>
                    <a:schemeClr val="tx1"/>
                  </a:solidFill>
                  <a:effectLst/>
                  <a:latin typeface="Calibri" pitchFamily="34" charset="0"/>
                  <a:cs typeface="Arial" pitchFamily="34" charset="0"/>
                </a:rPr>
                <a:t>Investigación Interdisciplinaria:</a:t>
              </a:r>
              <a:r>
                <a:rPr kumimoji="0" lang="es-PE" sz="1100" b="0" i="0" u="none" strike="noStrike" cap="none" normalizeH="0" baseline="0" smtClean="0">
                  <a:ln>
                    <a:noFill/>
                  </a:ln>
                  <a:solidFill>
                    <a:schemeClr val="tx1"/>
                  </a:solidFill>
                  <a:effectLst/>
                  <a:latin typeface="Calibri" pitchFamily="34" charset="0"/>
                  <a:cs typeface="Arial" pitchFamily="34" charset="0"/>
                </a:rPr>
                <a:t> Establecer políticas académicas de investigación interdisciplinaria con impacto social para beneficio del desarrollo de la comunidad.</a:t>
              </a:r>
              <a:endParaRPr kumimoji="0" lang="es-PE"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PE"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100" b="0" i="0" u="none" strike="noStrike" cap="none" normalizeH="0" baseline="0" smtClean="0">
                <a:ln>
                  <a:noFill/>
                </a:ln>
                <a:solidFill>
                  <a:schemeClr val="tx1"/>
                </a:solidFill>
                <a:effectLst/>
                <a:latin typeface="Arial" pitchFamily="34" charset="0"/>
                <a:cs typeface="Arial" pitchFamily="34" charset="0"/>
              </a:endParaRPr>
            </a:p>
          </p:txBody>
        </p:sp>
        <p:sp>
          <p:nvSpPr>
            <p:cNvPr id="39947" name="Text Box 11"/>
            <p:cNvSpPr txBox="1">
              <a:spLocks noChangeArrowheads="1"/>
            </p:cNvSpPr>
            <p:nvPr/>
          </p:nvSpPr>
          <p:spPr bwMode="auto">
            <a:xfrm>
              <a:off x="2969" y="4476"/>
              <a:ext cx="2124" cy="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100" b="1" i="0" u="none" strike="noStrike" cap="none" normalizeH="0" baseline="0" smtClean="0">
                  <a:ln>
                    <a:noFill/>
                  </a:ln>
                  <a:solidFill>
                    <a:schemeClr val="tx1"/>
                  </a:solidFill>
                  <a:effectLst/>
                  <a:latin typeface="Bauhaus 93" pitchFamily="82" charset="0"/>
                  <a:cs typeface="Arial" pitchFamily="34" charset="0"/>
                </a:rPr>
                <a:t>ESTRATEGIA 3.1.4.1.</a:t>
              </a:r>
              <a:endParaRPr kumimoji="0" lang="es-PE" sz="1100" b="0" i="0" u="none" strike="noStrike" cap="none" normalizeH="0" baseline="0" smtClean="0">
                <a:ln>
                  <a:noFill/>
                </a:ln>
                <a:solidFill>
                  <a:schemeClr val="tx1"/>
                </a:solidFill>
                <a:effectLst/>
                <a:latin typeface="Arial" pitchFamily="34" charset="0"/>
                <a:cs typeface="Arial" pitchFamily="34" charset="0"/>
              </a:endParaRPr>
            </a:p>
          </p:txBody>
        </p:sp>
        <p:cxnSp>
          <p:nvCxnSpPr>
            <p:cNvPr id="39948" name="AutoShape 12"/>
            <p:cNvCxnSpPr>
              <a:cxnSpLocks noChangeShapeType="1"/>
            </p:cNvCxnSpPr>
            <p:nvPr/>
          </p:nvCxnSpPr>
          <p:spPr bwMode="auto">
            <a:xfrm>
              <a:off x="5848" y="6096"/>
              <a:ext cx="1010" cy="0"/>
            </a:xfrm>
            <a:prstGeom prst="straightConnector1">
              <a:avLst/>
            </a:prstGeom>
            <a:noFill/>
            <a:ln w="9525">
              <a:solidFill>
                <a:srgbClr val="FF66FF"/>
              </a:solidFill>
              <a:round/>
              <a:headEnd/>
              <a:tailEnd type="triangle" w="med" len="med"/>
            </a:ln>
          </p:spPr>
        </p:cxnSp>
      </p:grpSp>
      <p:sp>
        <p:nvSpPr>
          <p:cNvPr id="17" name="16 CuadroTexto"/>
          <p:cNvSpPr txBox="1"/>
          <p:nvPr/>
        </p:nvSpPr>
        <p:spPr>
          <a:xfrm>
            <a:off x="5072066" y="428604"/>
            <a:ext cx="3143272" cy="646331"/>
          </a:xfrm>
          <a:prstGeom prst="rect">
            <a:avLst/>
          </a:prstGeom>
          <a:noFill/>
        </p:spPr>
        <p:txBody>
          <a:bodyPr wrap="square" rtlCol="0">
            <a:spAutoFit/>
          </a:bodyPr>
          <a:lstStyle/>
          <a:p>
            <a:pPr marL="0" lvl="4"/>
            <a:r>
              <a:rPr kumimoji="0" lang="es-PE" b="1" i="0" u="none" strike="noStrike" cap="none" normalizeH="0" baseline="0" dirty="0" smtClean="0" bmk="_Toc404679744">
                <a:ln>
                  <a:noFill/>
                </a:ln>
                <a:solidFill>
                  <a:schemeClr val="tx1"/>
                </a:solidFill>
                <a:effectLst/>
                <a:latin typeface="Algerian" pitchFamily="82" charset="0"/>
                <a:ea typeface="Times New Roman" pitchFamily="18" charset="0"/>
              </a:rPr>
              <a:t>Objetivo Específico:</a:t>
            </a:r>
            <a:r>
              <a:rPr kumimoji="0" lang="es-PE" b="1" i="0" u="none" strike="noStrike" cap="none" normalizeH="0" baseline="0" dirty="0" smtClean="0">
                <a:ln>
                  <a:noFill/>
                </a:ln>
                <a:solidFill>
                  <a:schemeClr val="tx1"/>
                </a:solidFill>
                <a:effectLst/>
                <a:latin typeface="Algerian" pitchFamily="82" charset="0"/>
                <a:ea typeface="Times New Roman" pitchFamily="18" charset="0"/>
              </a:rPr>
              <a:t> </a:t>
            </a:r>
            <a:endParaRPr kumimoji="0" lang="es-PE" b="1" i="1" u="none" strike="noStrike" cap="none" normalizeH="0" baseline="0" dirty="0" smtClean="0">
              <a:ln>
                <a:noFill/>
              </a:ln>
              <a:solidFill>
                <a:schemeClr val="tx1"/>
              </a:solidFill>
              <a:effectLst/>
              <a:latin typeface="Calibri" pitchFamily="34" charset="0"/>
              <a:ea typeface="Times New Roman" pitchFamily="18" charset="0"/>
            </a:endParaRPr>
          </a:p>
          <a:p>
            <a:endParaRPr lang="es-PE"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blipFill>
            <a:blip r:embed="rId2"/>
            <a:tile tx="0" ty="0" sx="100000" sy="100000" flip="none" algn="tl"/>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Picture 4" descr="Autoridades, docentes, estudiantes y administrativos de la Facultad de Psicología, en la inauguración del año académico."/>
          <p:cNvPicPr>
            <a:picLocks noChangeAspect="1" noChangeArrowheads="1"/>
          </p:cNvPicPr>
          <p:nvPr/>
        </p:nvPicPr>
        <p:blipFill>
          <a:blip r:embed="rId3"/>
          <a:srcRect/>
          <a:stretch>
            <a:fillRect/>
          </a:stretch>
        </p:blipFill>
        <p:spPr bwMode="auto">
          <a:xfrm>
            <a:off x="0" y="2357436"/>
            <a:ext cx="9144000" cy="4500564"/>
          </a:xfrm>
          <a:prstGeom prst="rect">
            <a:avLst/>
          </a:prstGeom>
          <a:noFill/>
          <a:scene3d>
            <a:camera prst="orthographicFront"/>
            <a:lightRig rig="threePt" dir="t"/>
          </a:scene3d>
          <a:sp3d>
            <a:bevelT w="139700" h="139700" prst="divot"/>
          </a:sp3d>
        </p:spPr>
      </p:pic>
      <p:sp>
        <p:nvSpPr>
          <p:cNvPr id="4" name="3 CuadroTexto"/>
          <p:cNvSpPr txBox="1"/>
          <p:nvPr/>
        </p:nvSpPr>
        <p:spPr>
          <a:xfrm>
            <a:off x="214282" y="214290"/>
            <a:ext cx="8786874" cy="215443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3600" b="1" dirty="0" smtClean="0">
                <a:ln w="11430"/>
                <a:solidFill>
                  <a:srgbClr val="CC0066"/>
                </a:solidFill>
                <a:effectLst>
                  <a:outerShdw blurRad="50800" dist="39000" dir="5460000" algn="tl">
                    <a:srgbClr val="000000">
                      <a:alpha val="38000"/>
                    </a:srgbClr>
                  </a:outerShdw>
                </a:effectLst>
                <a:latin typeface="Bodoni MT Black" pitchFamily="18" charset="0"/>
              </a:rPr>
              <a:t>Somos la Comunidad </a:t>
            </a:r>
          </a:p>
          <a:p>
            <a:pPr algn="ctr"/>
            <a:r>
              <a:rPr lang="es-ES_tradnl" sz="3600" b="1" dirty="0" smtClean="0">
                <a:ln w="11430"/>
                <a:solidFill>
                  <a:srgbClr val="CC0066"/>
                </a:solidFill>
                <a:effectLst>
                  <a:outerShdw blurRad="50800" dist="39000" dir="5460000" algn="tl">
                    <a:srgbClr val="000000">
                      <a:alpha val="38000"/>
                    </a:srgbClr>
                  </a:outerShdw>
                </a:effectLst>
                <a:latin typeface="Bodoni MT Black" pitchFamily="18" charset="0"/>
              </a:rPr>
              <a:t>de la Facultad de Psicología</a:t>
            </a:r>
            <a:endParaRPr lang="es-PE" sz="3600" b="1" dirty="0" smtClean="0">
              <a:ln w="11430"/>
              <a:solidFill>
                <a:srgbClr val="CC0066"/>
              </a:solidFill>
              <a:effectLst>
                <a:outerShdw blurRad="50800" dist="39000" dir="5460000" algn="tl">
                  <a:srgbClr val="000000">
                    <a:alpha val="38000"/>
                  </a:srgbClr>
                </a:outerShdw>
              </a:effectLst>
              <a:latin typeface="Bodoni MT Black" pitchFamily="18" charset="0"/>
            </a:endParaRPr>
          </a:p>
          <a:p>
            <a:pPr algn="ctr"/>
            <a:endParaRPr lang="es-ES_tradnl" sz="1400" b="1" dirty="0" smtClean="0">
              <a:ln w="11430"/>
              <a:solidFill>
                <a:srgbClr val="CC0066"/>
              </a:solidFill>
              <a:effectLst>
                <a:outerShdw blurRad="50800" dist="39000" dir="5460000" algn="tl">
                  <a:srgbClr val="000000">
                    <a:alpha val="38000"/>
                  </a:srgbClr>
                </a:outerShdw>
              </a:effectLst>
              <a:latin typeface="Bodoni MT Black" pitchFamily="18" charset="0"/>
            </a:endParaRPr>
          </a:p>
          <a:p>
            <a:pPr algn="ctr"/>
            <a:r>
              <a:rPr lang="es-ES_tradnl" sz="2400" b="1" dirty="0" smtClean="0">
                <a:ln w="11430"/>
                <a:solidFill>
                  <a:srgbClr val="CC0066"/>
                </a:solidFill>
                <a:effectLst>
                  <a:outerShdw blurRad="50800" dist="39000" dir="5460000" algn="tl">
                    <a:srgbClr val="000000">
                      <a:alpha val="38000"/>
                    </a:srgbClr>
                  </a:outerShdw>
                </a:effectLst>
                <a:latin typeface="Bodoni MT Black" pitchFamily="18" charset="0"/>
              </a:rPr>
              <a:t>DOCENTES  - ESTUDIANTES </a:t>
            </a:r>
          </a:p>
          <a:p>
            <a:pPr algn="ctr"/>
            <a:r>
              <a:rPr lang="es-ES_tradnl" sz="2400" b="1" dirty="0" smtClean="0">
                <a:ln w="11430"/>
                <a:solidFill>
                  <a:srgbClr val="CC0066"/>
                </a:solidFill>
                <a:effectLst>
                  <a:outerShdw blurRad="50800" dist="39000" dir="5460000" algn="tl">
                    <a:srgbClr val="000000">
                      <a:alpha val="38000"/>
                    </a:srgbClr>
                  </a:outerShdw>
                </a:effectLst>
                <a:latin typeface="Bodoni MT Black" pitchFamily="18" charset="0"/>
              </a:rPr>
              <a:t>ADMINISTRATIVOS - EGRESADOS</a:t>
            </a:r>
            <a:endParaRPr lang="es-PE" sz="2400" b="1" dirty="0">
              <a:ln w="11430"/>
              <a:solidFill>
                <a:srgbClr val="CC0066"/>
              </a:solidFill>
              <a:effectLst>
                <a:outerShdw blurRad="50800" dist="39000" dir="5460000" algn="tl">
                  <a:srgbClr val="000000">
                    <a:alpha val="38000"/>
                  </a:srgbClr>
                </a:outerShdw>
              </a:effectLst>
              <a:latin typeface="Bodoni MT Black" pitchFamily="18" charset="0"/>
            </a:endParaRPr>
          </a:p>
        </p:txBody>
      </p:sp>
      <p:pic>
        <p:nvPicPr>
          <p:cNvPr id="5" name="Picture 6" descr="http://2.bp.blogspot.com/_3CV8SXd7-xY/ScJE2iIj09I/AAAAAAAAEvI/8GTvFOkoIBg/s400/escudo_oficial_UNMSM.gif"/>
          <p:cNvPicPr>
            <a:picLocks noChangeAspect="1" noChangeArrowheads="1"/>
          </p:cNvPicPr>
          <p:nvPr/>
        </p:nvPicPr>
        <p:blipFill>
          <a:blip r:embed="rId4" cstate="print">
            <a:lum/>
          </a:blip>
          <a:srcRect/>
          <a:stretch>
            <a:fillRect/>
          </a:stretch>
        </p:blipFill>
        <p:spPr bwMode="auto">
          <a:xfrm>
            <a:off x="1000100" y="285728"/>
            <a:ext cx="480065" cy="571504"/>
          </a:xfrm>
          <a:prstGeom prst="rect">
            <a:avLst/>
          </a:prstGeom>
          <a:noFill/>
          <a:ln w="9525">
            <a:noFill/>
            <a:miter lim="800000"/>
            <a:headEnd/>
            <a:tailEnd/>
          </a:ln>
        </p:spPr>
      </p:pic>
      <p:pic>
        <p:nvPicPr>
          <p:cNvPr id="6" name="Picture 35" descr="http://profile.ak.fbcdn.net/hprofile-ak-snc4/50413_43801156704_2314_n.jpg"/>
          <p:cNvPicPr>
            <a:picLocks noChangeAspect="1" noChangeArrowheads="1"/>
          </p:cNvPicPr>
          <p:nvPr/>
        </p:nvPicPr>
        <p:blipFill>
          <a:blip r:embed="rId5" cstate="print">
            <a:lum/>
          </a:blip>
          <a:srcRect/>
          <a:stretch>
            <a:fillRect/>
          </a:stretch>
        </p:blipFill>
        <p:spPr bwMode="auto">
          <a:xfrm>
            <a:off x="7572396" y="285728"/>
            <a:ext cx="571504" cy="565789"/>
          </a:xfrm>
          <a:prstGeom prst="ellipse">
            <a:avLst/>
          </a:prstGeom>
          <a:noFill/>
          <a:scene3d>
            <a:camera prst="orthographicFront"/>
            <a:lightRig rig="threePt" dir="t"/>
          </a:scene3d>
          <a:sp3d>
            <a:bevelT/>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rgbClr val="00CC00">
                  <a:tint val="66000"/>
                  <a:satMod val="160000"/>
                </a:srgbClr>
              </a:gs>
              <a:gs pos="50000">
                <a:srgbClr val="00CC00">
                  <a:tint val="44500"/>
                  <a:satMod val="160000"/>
                </a:srgbClr>
              </a:gs>
              <a:gs pos="100000">
                <a:srgbClr val="00CC00">
                  <a:tint val="23500"/>
                  <a:satMod val="160000"/>
                </a:srgbClr>
              </a:gs>
            </a:gsLst>
            <a:lin ang="10800000" scaled="1"/>
            <a:tileRect/>
          </a:gradFill>
          <a:effectLst>
            <a:glow rad="101600">
              <a:srgbClr val="00CC00">
                <a:alpha val="6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11" descr="Facultad_de_Psicologia_UNMSM_logo"/>
          <p:cNvPicPr>
            <a:picLocks noChangeAspect="1" noChangeArrowheads="1"/>
          </p:cNvPicPr>
          <p:nvPr/>
        </p:nvPicPr>
        <p:blipFill>
          <a:blip r:embed="rId2" cstate="print"/>
          <a:srcRect/>
          <a:stretch>
            <a:fillRect/>
          </a:stretch>
        </p:blipFill>
        <p:spPr bwMode="auto">
          <a:xfrm>
            <a:off x="133351" y="123825"/>
            <a:ext cx="2081195" cy="518447"/>
          </a:xfrm>
          <a:prstGeom prst="rect">
            <a:avLst/>
          </a:prstGeom>
          <a:noFill/>
          <a:ln w="9525">
            <a:noFill/>
            <a:miter lim="800000"/>
            <a:headEnd/>
            <a:tailEnd/>
          </a:ln>
        </p:spPr>
      </p:pic>
      <p:sp>
        <p:nvSpPr>
          <p:cNvPr id="4"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000" b="0" i="0" u="none" strike="noStrike" cap="none" normalizeH="0" baseline="0" smtClean="0">
                <a:ln>
                  <a:noFill/>
                </a:ln>
                <a:solidFill>
                  <a:schemeClr val="tx1"/>
                </a:solidFill>
                <a:effectLst/>
                <a:latin typeface="Arial" pitchFamily="34" charset="0"/>
                <a:ea typeface="Calibri" pitchFamily="34" charset="0"/>
              </a:rPr>
              <a:t/>
            </a:r>
            <a:br>
              <a:rPr kumimoji="0" lang="es-PE" sz="1000" b="0" i="0" u="none" strike="noStrike" cap="none" normalizeH="0" baseline="0" smtClean="0">
                <a:ln>
                  <a:noFill/>
                </a:ln>
                <a:solidFill>
                  <a:schemeClr val="tx1"/>
                </a:solidFill>
                <a:effectLst/>
                <a:latin typeface="Arial" pitchFamily="34" charset="0"/>
                <a:ea typeface="Calibri" pitchFamily="34" charset="0"/>
              </a:rPr>
            </a:br>
            <a:endParaRPr kumimoji="0" lang="es-PE" sz="1800" b="0" i="0" u="none" strike="noStrike" cap="none" normalizeH="0" baseline="0" smtClean="0">
              <a:ln>
                <a:noFill/>
              </a:ln>
              <a:solidFill>
                <a:schemeClr val="tx1"/>
              </a:solidFill>
              <a:effectLst/>
              <a:latin typeface="Arial" pitchFamily="34" charset="0"/>
            </a:endParaRPr>
          </a:p>
        </p:txBody>
      </p:sp>
      <p:sp>
        <p:nvSpPr>
          <p:cNvPr id="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000" b="0" i="0" u="none" strike="noStrike" cap="none" normalizeH="0" baseline="0" smtClean="0">
                <a:ln>
                  <a:noFill/>
                </a:ln>
                <a:solidFill>
                  <a:schemeClr val="tx1"/>
                </a:solidFill>
                <a:effectLst/>
                <a:latin typeface="Arial" pitchFamily="34" charset="0"/>
                <a:ea typeface="Calibri" pitchFamily="34" charset="0"/>
              </a:rPr>
              <a:t/>
            </a:r>
            <a:br>
              <a:rPr kumimoji="0" lang="es-PE" sz="1000" b="0" i="0" u="none" strike="noStrike" cap="none" normalizeH="0" baseline="0" smtClean="0">
                <a:ln>
                  <a:noFill/>
                </a:ln>
                <a:solidFill>
                  <a:schemeClr val="tx1"/>
                </a:solidFill>
                <a:effectLst/>
                <a:latin typeface="Arial" pitchFamily="34" charset="0"/>
                <a:ea typeface="Calibri" pitchFamily="34" charset="0"/>
              </a:rPr>
            </a:br>
            <a:endParaRPr kumimoji="0" lang="es-PE" sz="1800" b="0" i="0" u="none" strike="noStrike" cap="none" normalizeH="0" baseline="0" smtClean="0">
              <a:ln>
                <a:noFill/>
              </a:ln>
              <a:solidFill>
                <a:schemeClr val="tx1"/>
              </a:solidFill>
              <a:effectLst/>
              <a:latin typeface="Arial" pitchFamily="34" charset="0"/>
            </a:endParaRPr>
          </a:p>
        </p:txBody>
      </p:sp>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a:p>
        </p:txBody>
      </p:sp>
      <p:sp>
        <p:nvSpPr>
          <p:cNvPr id="40961" name="AutoShape 1"/>
          <p:cNvSpPr>
            <a:spLocks noChangeArrowheads="1"/>
          </p:cNvSpPr>
          <p:nvPr/>
        </p:nvSpPr>
        <p:spPr bwMode="auto">
          <a:xfrm>
            <a:off x="785786" y="1357298"/>
            <a:ext cx="7786742" cy="577850"/>
          </a:xfrm>
          <a:prstGeom prst="roundRect">
            <a:avLst>
              <a:gd name="adj" fmla="val 16667"/>
            </a:avLst>
          </a:prstGeom>
          <a:solidFill>
            <a:srgbClr val="FFCCFF"/>
          </a:solidFill>
          <a:ln w="19050">
            <a:solidFill>
              <a:srgbClr val="CC00CC"/>
            </a:solidFill>
            <a:round/>
            <a:headEnd/>
            <a:tailEnd/>
          </a:ln>
        </p:spPr>
        <p:txBody>
          <a:bodyPr vert="horz" wrap="square" lIns="91440" tIns="45720" rIns="91440" bIns="45720" numCol="1" anchor="t" anchorCtr="0" compatLnSpc="1">
            <a:prstTxWarp prst="textNoShape">
              <a:avLst/>
            </a:prstTxWarp>
          </a:bodyPr>
          <a:lstStyle/>
          <a:p>
            <a:pPr marL="914400" marR="0" lvl="2" indent="0" algn="l" defTabSz="914400" rtl="0" eaLnBrk="1" fontAlgn="base" latinLnBrk="0" hangingPunct="1">
              <a:lnSpc>
                <a:spcPct val="100000"/>
              </a:lnSpc>
              <a:spcBef>
                <a:spcPct val="0"/>
              </a:spcBef>
              <a:spcAft>
                <a:spcPct val="0"/>
              </a:spcAft>
              <a:buClrTx/>
              <a:buSzTx/>
              <a:buFontTx/>
              <a:buAutoNum type="arabicPeriod"/>
              <a:tabLst/>
            </a:pPr>
            <a:r>
              <a:rPr kumimoji="0" lang="es-PE"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Optimizar la administración de recursos económicos y financieros para la investigación mediante la aplicación de las normas de gestión transparente.</a:t>
            </a:r>
            <a:endParaRPr kumimoji="0" lang="es-PE"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0964" name="Group 4"/>
          <p:cNvGrpSpPr>
            <a:grpSpLocks/>
          </p:cNvGrpSpPr>
          <p:nvPr/>
        </p:nvGrpSpPr>
        <p:grpSpPr bwMode="auto">
          <a:xfrm>
            <a:off x="342900" y="3071810"/>
            <a:ext cx="8586970" cy="2786082"/>
            <a:chOff x="2309" y="4060"/>
            <a:chExt cx="12632" cy="1994"/>
          </a:xfrm>
        </p:grpSpPr>
        <p:sp>
          <p:nvSpPr>
            <p:cNvPr id="40965" name="AutoShape 5"/>
            <p:cNvSpPr>
              <a:spLocks noChangeArrowheads="1"/>
            </p:cNvSpPr>
            <p:nvPr/>
          </p:nvSpPr>
          <p:spPr bwMode="auto">
            <a:xfrm>
              <a:off x="2309" y="4773"/>
              <a:ext cx="3477" cy="1125"/>
            </a:xfrm>
            <a:prstGeom prst="roundRect">
              <a:avLst>
                <a:gd name="adj" fmla="val 16667"/>
              </a:avLst>
            </a:prstGeom>
            <a:solidFill>
              <a:srgbClr val="FFFFFF"/>
            </a:solidFill>
            <a:ln w="28575">
              <a:solidFill>
                <a:srgbClr val="CC00CC"/>
              </a:solidFill>
              <a:round/>
              <a:headEnd/>
              <a:tailEnd/>
            </a:ln>
            <a:effectLst>
              <a:outerShdw dist="107763" dir="81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400" b="1" i="0" u="none" strike="noStrike" cap="none" normalizeH="0" baseline="0" dirty="0" smtClean="0">
                  <a:ln>
                    <a:noFill/>
                  </a:ln>
                  <a:solidFill>
                    <a:schemeClr val="tx1"/>
                  </a:solidFill>
                  <a:effectLst/>
                  <a:latin typeface="Calibri" pitchFamily="34" charset="0"/>
                  <a:cs typeface="Arial" pitchFamily="34" charset="0"/>
                </a:rPr>
                <a:t>Recursos:</a:t>
              </a:r>
              <a:r>
                <a:rPr kumimoji="0" lang="es-PE" sz="1400" b="0" i="0" u="none" strike="noStrike" cap="none" normalizeH="0" baseline="0" dirty="0" smtClean="0">
                  <a:ln>
                    <a:noFill/>
                  </a:ln>
                  <a:solidFill>
                    <a:schemeClr val="tx1"/>
                  </a:solidFill>
                  <a:effectLst/>
                  <a:latin typeface="Calibri" pitchFamily="34" charset="0"/>
                  <a:cs typeface="Arial" pitchFamily="34" charset="0"/>
                </a:rPr>
                <a:t> Incrementar el número de docentes investigadores a tiempo completo.</a:t>
              </a:r>
              <a:endParaRPr kumimoji="0" lang="es-PE" sz="1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6" name="AutoShape 6"/>
            <p:cNvSpPr>
              <a:spLocks noChangeArrowheads="1"/>
            </p:cNvSpPr>
            <p:nvPr/>
          </p:nvSpPr>
          <p:spPr bwMode="auto">
            <a:xfrm>
              <a:off x="6815" y="4699"/>
              <a:ext cx="3365" cy="1355"/>
            </a:xfrm>
            <a:prstGeom prst="roundRect">
              <a:avLst>
                <a:gd name="adj" fmla="val 16667"/>
              </a:avLst>
            </a:prstGeom>
            <a:solidFill>
              <a:srgbClr val="FFCCFF"/>
            </a:solidFill>
            <a:ln w="9525">
              <a:solidFill>
                <a:srgbClr val="CC00CC"/>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smtClean="0">
                  <a:ln>
                    <a:noFill/>
                  </a:ln>
                  <a:solidFill>
                    <a:schemeClr val="tx1"/>
                  </a:solidFill>
                  <a:effectLst/>
                  <a:latin typeface="Calibri" pitchFamily="34" charset="0"/>
                  <a:cs typeface="Arial" pitchFamily="34" charset="0"/>
                </a:rPr>
                <a:t>3.1.5.1.1 Establecer incentivos económicos y académicos por producción científica, tecnológica y humanística a los profesores investigadores</a:t>
              </a:r>
              <a:r>
                <a:rPr kumimoji="0" lang="es-PE" sz="1200" b="1" i="0" u="none" strike="noStrike" cap="none" normalizeH="0" baseline="0" smtClean="0">
                  <a:ln>
                    <a:noFill/>
                  </a:ln>
                  <a:solidFill>
                    <a:schemeClr val="tx1"/>
                  </a:solidFill>
                  <a:effectLst/>
                  <a:latin typeface="Times New Roman" pitchFamily="18" charset="0"/>
                  <a:cs typeface="Arial" pitchFamily="34" charset="0"/>
                </a:rPr>
                <a:t>.</a:t>
              </a:r>
              <a:endParaRPr kumimoji="0" lang="es-PE" sz="1200" b="0" i="0" u="none" strike="noStrike" cap="none" normalizeH="0" baseline="0" smtClean="0">
                <a:ln>
                  <a:noFill/>
                </a:ln>
                <a:solidFill>
                  <a:schemeClr val="tx1"/>
                </a:solidFill>
                <a:effectLst/>
                <a:latin typeface="Arial" pitchFamily="34" charset="0"/>
                <a:cs typeface="Arial" pitchFamily="34" charset="0"/>
              </a:endParaRPr>
            </a:p>
          </p:txBody>
        </p:sp>
        <p:sp>
          <p:nvSpPr>
            <p:cNvPr id="40967" name="AutoShape 7"/>
            <p:cNvSpPr>
              <a:spLocks noChangeArrowheads="1"/>
            </p:cNvSpPr>
            <p:nvPr/>
          </p:nvSpPr>
          <p:spPr bwMode="auto">
            <a:xfrm>
              <a:off x="10525" y="4571"/>
              <a:ext cx="4311" cy="662"/>
            </a:xfrm>
            <a:prstGeom prst="roundRect">
              <a:avLst>
                <a:gd name="adj" fmla="val 16667"/>
              </a:avLst>
            </a:prstGeom>
            <a:solidFill>
              <a:srgbClr val="FFFFFF"/>
            </a:solidFill>
            <a:ln w="19050">
              <a:solidFill>
                <a:srgbClr val="CC00CC"/>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200" b="0" i="0" u="none" strike="noStrike" cap="none" normalizeH="0" baseline="0" dirty="0" smtClean="0">
                  <a:ln>
                    <a:noFill/>
                  </a:ln>
                  <a:solidFill>
                    <a:schemeClr val="tx1"/>
                  </a:solidFill>
                  <a:effectLst/>
                  <a:latin typeface="Calibri" pitchFamily="34" charset="0"/>
                  <a:cs typeface="Arial" pitchFamily="34" charset="0"/>
                </a:rPr>
                <a:t>3.1.5.1.1.1 Porcentaje de Reconocimientos a la producción científica y académica de los docentes investigadores.</a:t>
              </a:r>
              <a:endParaRPr kumimoji="0" lang="es-PE"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8" name="Text Box 8"/>
            <p:cNvSpPr txBox="1">
              <a:spLocks noChangeArrowheads="1"/>
            </p:cNvSpPr>
            <p:nvPr/>
          </p:nvSpPr>
          <p:spPr bwMode="auto">
            <a:xfrm>
              <a:off x="2926" y="4179"/>
              <a:ext cx="2124" cy="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200" b="1" i="0" u="none" strike="noStrike" cap="none" normalizeH="0" baseline="0" smtClean="0">
                  <a:ln>
                    <a:noFill/>
                  </a:ln>
                  <a:solidFill>
                    <a:schemeClr val="tx1"/>
                  </a:solidFill>
                  <a:effectLst/>
                  <a:latin typeface="Bauhaus 93" pitchFamily="82" charset="0"/>
                  <a:cs typeface="Arial" pitchFamily="34" charset="0"/>
                </a:rPr>
                <a:t>3.1.5.1.1 ESTRATEGIA </a:t>
              </a:r>
              <a:endParaRPr kumimoji="0" lang="es-PE" sz="1200" b="0" i="0" u="none" strike="noStrike" cap="none" normalizeH="0" baseline="0" smtClean="0">
                <a:ln>
                  <a:noFill/>
                </a:ln>
                <a:solidFill>
                  <a:schemeClr val="tx1"/>
                </a:solidFill>
                <a:effectLst/>
                <a:latin typeface="Arial" pitchFamily="34" charset="0"/>
                <a:cs typeface="Arial" pitchFamily="34" charset="0"/>
              </a:endParaRPr>
            </a:p>
          </p:txBody>
        </p:sp>
        <p:sp>
          <p:nvSpPr>
            <p:cNvPr id="40969" name="AutoShape 9"/>
            <p:cNvSpPr>
              <a:spLocks noChangeArrowheads="1"/>
            </p:cNvSpPr>
            <p:nvPr/>
          </p:nvSpPr>
          <p:spPr bwMode="auto">
            <a:xfrm>
              <a:off x="10525" y="5388"/>
              <a:ext cx="4416" cy="666"/>
            </a:xfrm>
            <a:prstGeom prst="roundRect">
              <a:avLst>
                <a:gd name="adj" fmla="val 16667"/>
              </a:avLst>
            </a:prstGeom>
            <a:solidFill>
              <a:srgbClr val="FFFFFF"/>
            </a:solidFill>
            <a:ln w="19050">
              <a:solidFill>
                <a:srgbClr val="CC00CC"/>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PE" sz="1200" b="0" i="0" u="none" strike="noStrike" cap="none" normalizeH="0" baseline="0" smtClean="0">
                  <a:ln>
                    <a:noFill/>
                  </a:ln>
                  <a:solidFill>
                    <a:schemeClr val="tx1"/>
                  </a:solidFill>
                  <a:effectLst/>
                  <a:latin typeface="Calibri" pitchFamily="34" charset="0"/>
                  <a:cs typeface="Arial" pitchFamily="34" charset="0"/>
                </a:rPr>
                <a:t>3.1.5.1.1.2 Cantidad de recursos económicos destinados a la investigación</a:t>
              </a:r>
              <a:r>
                <a:rPr kumimoji="0" lang="es-PE" sz="1200" b="0" i="0" u="none" strike="noStrike" cap="none" normalizeH="0" baseline="0" smtClean="0">
                  <a:ln>
                    <a:noFill/>
                  </a:ln>
                  <a:solidFill>
                    <a:schemeClr val="tx1"/>
                  </a:solidFill>
                  <a:effectLst/>
                  <a:latin typeface="Arial" pitchFamily="34" charset="0"/>
                  <a:cs typeface="Arial" pitchFamily="34" charset="0"/>
                </a:rPr>
                <a:t>.</a:t>
              </a:r>
              <a:r>
                <a:rPr kumimoji="0" lang="es-PE" sz="1200" b="0" i="0" u="none" strike="noStrike" cap="none" normalizeH="0" baseline="0" smtClean="0">
                  <a:ln>
                    <a:noFill/>
                  </a:ln>
                  <a:solidFill>
                    <a:schemeClr val="tx1"/>
                  </a:solidFill>
                  <a:effectLst/>
                  <a:latin typeface="Calibri" pitchFamily="34" charset="0"/>
                  <a:cs typeface="Arial" pitchFamily="34" charset="0"/>
                </a:rPr>
                <a:t> </a:t>
              </a:r>
              <a:endParaRPr kumimoji="0" lang="es-PE" sz="1200" b="0" i="0" u="none" strike="noStrike" cap="none" normalizeH="0" baseline="0" smtClean="0">
                <a:ln>
                  <a:noFill/>
                </a:ln>
                <a:solidFill>
                  <a:schemeClr val="tx1"/>
                </a:solidFill>
                <a:effectLst/>
                <a:latin typeface="Arial" pitchFamily="34" charset="0"/>
                <a:cs typeface="Arial" pitchFamily="34" charset="0"/>
              </a:endParaRPr>
            </a:p>
          </p:txBody>
        </p:sp>
        <p:sp>
          <p:nvSpPr>
            <p:cNvPr id="40970" name="Text Box 10"/>
            <p:cNvSpPr txBox="1">
              <a:spLocks noChangeArrowheads="1"/>
            </p:cNvSpPr>
            <p:nvPr/>
          </p:nvSpPr>
          <p:spPr bwMode="auto">
            <a:xfrm>
              <a:off x="7497" y="4060"/>
              <a:ext cx="2124" cy="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200" b="1" i="0" u="none" strike="noStrike" cap="none" normalizeH="0" baseline="0" smtClean="0">
                  <a:ln>
                    <a:noFill/>
                  </a:ln>
                  <a:solidFill>
                    <a:schemeClr val="tx1"/>
                  </a:solidFill>
                  <a:effectLst/>
                  <a:latin typeface="Bauhaus 93" pitchFamily="82" charset="0"/>
                  <a:cs typeface="Arial" pitchFamily="34" charset="0"/>
                </a:rPr>
                <a:t>LÍNEAS DE ACCIÓN </a:t>
              </a:r>
              <a:endParaRPr kumimoji="0" lang="es-PE" sz="1200" b="0" i="0" u="none" strike="noStrike" cap="none" normalizeH="0" baseline="0" smtClean="0">
                <a:ln>
                  <a:noFill/>
                </a:ln>
                <a:solidFill>
                  <a:schemeClr val="tx1"/>
                </a:solidFill>
                <a:effectLst/>
                <a:latin typeface="Arial" pitchFamily="34" charset="0"/>
                <a:cs typeface="Arial" pitchFamily="34" charset="0"/>
              </a:endParaRPr>
            </a:p>
          </p:txBody>
        </p:sp>
        <p:sp>
          <p:nvSpPr>
            <p:cNvPr id="40971" name="Text Box 11"/>
            <p:cNvSpPr txBox="1">
              <a:spLocks noChangeArrowheads="1"/>
            </p:cNvSpPr>
            <p:nvPr/>
          </p:nvSpPr>
          <p:spPr bwMode="auto">
            <a:xfrm>
              <a:off x="11913" y="4060"/>
              <a:ext cx="2124" cy="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200" b="1" i="0" u="none" strike="noStrike" cap="none" normalizeH="0" baseline="0" smtClean="0">
                  <a:ln>
                    <a:noFill/>
                  </a:ln>
                  <a:solidFill>
                    <a:schemeClr val="tx1"/>
                  </a:solidFill>
                  <a:effectLst/>
                  <a:latin typeface="Bauhaus 93" pitchFamily="82" charset="0"/>
                  <a:cs typeface="Arial" pitchFamily="34" charset="0"/>
                </a:rPr>
                <a:t>INDICADORES </a:t>
              </a:r>
              <a:endParaRPr kumimoji="0" lang="es-PE"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40972" name="AutoShape 12"/>
            <p:cNvCxnSpPr>
              <a:cxnSpLocks noChangeShapeType="1"/>
            </p:cNvCxnSpPr>
            <p:nvPr/>
          </p:nvCxnSpPr>
          <p:spPr bwMode="auto">
            <a:xfrm>
              <a:off x="5786" y="5295"/>
              <a:ext cx="1029" cy="15"/>
            </a:xfrm>
            <a:prstGeom prst="straightConnector1">
              <a:avLst/>
            </a:prstGeom>
            <a:noFill/>
            <a:ln w="9525">
              <a:solidFill>
                <a:srgbClr val="FF66FF"/>
              </a:solidFill>
              <a:round/>
              <a:headEnd/>
              <a:tailEnd type="triangle" w="med" len="med"/>
            </a:ln>
          </p:spPr>
        </p:cxnSp>
        <p:cxnSp>
          <p:nvCxnSpPr>
            <p:cNvPr id="40973" name="AutoShape 13"/>
            <p:cNvCxnSpPr>
              <a:cxnSpLocks noChangeShapeType="1"/>
            </p:cNvCxnSpPr>
            <p:nvPr/>
          </p:nvCxnSpPr>
          <p:spPr bwMode="auto">
            <a:xfrm flipV="1">
              <a:off x="10155" y="4950"/>
              <a:ext cx="370" cy="360"/>
            </a:xfrm>
            <a:prstGeom prst="straightConnector1">
              <a:avLst/>
            </a:prstGeom>
            <a:noFill/>
            <a:ln w="9525">
              <a:solidFill>
                <a:srgbClr val="FF66FF"/>
              </a:solidFill>
              <a:round/>
              <a:headEnd/>
              <a:tailEnd type="triangle" w="med" len="med"/>
            </a:ln>
          </p:spPr>
        </p:cxnSp>
        <p:cxnSp>
          <p:nvCxnSpPr>
            <p:cNvPr id="40974" name="AutoShape 14"/>
            <p:cNvCxnSpPr>
              <a:cxnSpLocks noChangeShapeType="1"/>
            </p:cNvCxnSpPr>
            <p:nvPr/>
          </p:nvCxnSpPr>
          <p:spPr bwMode="auto">
            <a:xfrm>
              <a:off x="10180" y="5325"/>
              <a:ext cx="345" cy="390"/>
            </a:xfrm>
            <a:prstGeom prst="straightConnector1">
              <a:avLst/>
            </a:prstGeom>
            <a:noFill/>
            <a:ln w="9525">
              <a:solidFill>
                <a:srgbClr val="FF66FF"/>
              </a:solidFill>
              <a:round/>
              <a:headEnd/>
              <a:tailEnd type="triangle" w="med" len="med"/>
            </a:ln>
          </p:spPr>
        </p:cxnSp>
      </p:grpSp>
      <p:sp>
        <p:nvSpPr>
          <p:cNvPr id="20" name="19 CuadroTexto"/>
          <p:cNvSpPr txBox="1"/>
          <p:nvPr/>
        </p:nvSpPr>
        <p:spPr>
          <a:xfrm>
            <a:off x="5072066" y="428604"/>
            <a:ext cx="3143272" cy="646331"/>
          </a:xfrm>
          <a:prstGeom prst="rect">
            <a:avLst/>
          </a:prstGeom>
          <a:noFill/>
        </p:spPr>
        <p:txBody>
          <a:bodyPr wrap="square" rtlCol="0">
            <a:spAutoFit/>
          </a:bodyPr>
          <a:lstStyle/>
          <a:p>
            <a:pPr marL="0" lvl="4"/>
            <a:r>
              <a:rPr kumimoji="0" lang="es-PE" b="1" i="0" u="none" strike="noStrike" cap="none" normalizeH="0" baseline="0" dirty="0" smtClean="0" bmk="_Toc404679744">
                <a:ln>
                  <a:noFill/>
                </a:ln>
                <a:solidFill>
                  <a:schemeClr val="tx1"/>
                </a:solidFill>
                <a:effectLst/>
                <a:latin typeface="Algerian" pitchFamily="82" charset="0"/>
                <a:ea typeface="Times New Roman" pitchFamily="18" charset="0"/>
              </a:rPr>
              <a:t>Objetivo Específico:</a:t>
            </a:r>
            <a:r>
              <a:rPr kumimoji="0" lang="es-PE" b="1" i="0" u="none" strike="noStrike" cap="none" normalizeH="0" baseline="0" dirty="0" smtClean="0">
                <a:ln>
                  <a:noFill/>
                </a:ln>
                <a:solidFill>
                  <a:schemeClr val="tx1"/>
                </a:solidFill>
                <a:effectLst/>
                <a:latin typeface="Algerian" pitchFamily="82" charset="0"/>
                <a:ea typeface="Times New Roman" pitchFamily="18" charset="0"/>
              </a:rPr>
              <a:t> </a:t>
            </a:r>
            <a:endParaRPr kumimoji="0" lang="es-PE" b="1" i="1" u="none" strike="noStrike" cap="none" normalizeH="0" baseline="0" dirty="0" smtClean="0">
              <a:ln>
                <a:noFill/>
              </a:ln>
              <a:solidFill>
                <a:schemeClr val="tx1"/>
              </a:solidFill>
              <a:effectLst/>
              <a:latin typeface="Calibri" pitchFamily="34" charset="0"/>
              <a:ea typeface="Times New Roman" pitchFamily="18" charset="0"/>
            </a:endParaRPr>
          </a:p>
          <a:p>
            <a:endParaRPr lang="es-PE" dirty="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ages3.wikia.nocookie.net/__cb20111010201233/prueba1921/es/images/3/36/Fondo_Naranja.jpg"/>
          <p:cNvPicPr>
            <a:picLocks noChangeAspect="1" noChangeArrowheads="1"/>
          </p:cNvPicPr>
          <p:nvPr/>
        </p:nvPicPr>
        <p:blipFill>
          <a:blip r:embed="rId2"/>
          <a:srcRect/>
          <a:stretch>
            <a:fillRect/>
          </a:stretch>
        </p:blipFill>
        <p:spPr bwMode="auto">
          <a:xfrm rot="10800000">
            <a:off x="1" y="0"/>
            <a:ext cx="9143999" cy="6858000"/>
          </a:xfrm>
          <a:prstGeom prst="rect">
            <a:avLst/>
          </a:prstGeom>
          <a:noFill/>
          <a:scene3d>
            <a:camera prst="orthographicFront"/>
            <a:lightRig rig="threePt" dir="t"/>
          </a:scene3d>
          <a:sp3d>
            <a:bevelT/>
          </a:sp3d>
        </p:spPr>
      </p:pic>
      <p:pic>
        <p:nvPicPr>
          <p:cNvPr id="7" name="Imagen 11" descr="Facultad_de_Psicologia_UNMSM_logo"/>
          <p:cNvPicPr>
            <a:picLocks noChangeAspect="1" noChangeArrowheads="1"/>
          </p:cNvPicPr>
          <p:nvPr/>
        </p:nvPicPr>
        <p:blipFill>
          <a:blip r:embed="rId3" cstate="print"/>
          <a:srcRect/>
          <a:stretch>
            <a:fillRect/>
          </a:stretch>
        </p:blipFill>
        <p:spPr bwMode="auto">
          <a:xfrm>
            <a:off x="133351" y="123825"/>
            <a:ext cx="2081195" cy="518447"/>
          </a:xfrm>
          <a:prstGeom prst="rect">
            <a:avLst/>
          </a:prstGeom>
          <a:noFill/>
          <a:ln w="9525">
            <a:noFill/>
            <a:miter lim="800000"/>
            <a:headEnd/>
            <a:tailEnd/>
          </a:ln>
        </p:spPr>
      </p:pic>
      <p:sp>
        <p:nvSpPr>
          <p:cNvPr id="5139" name="Text Box 19"/>
          <p:cNvSpPr txBox="1">
            <a:spLocks noChangeArrowheads="1"/>
          </p:cNvSpPr>
          <p:nvPr/>
        </p:nvSpPr>
        <p:spPr bwMode="auto">
          <a:xfrm>
            <a:off x="6042025" y="1477963"/>
            <a:ext cx="2563813" cy="43424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1" i="0" u="none" strike="noStrike" cap="none" normalizeH="0" baseline="0" smtClean="0">
                <a:ln>
                  <a:noFill/>
                </a:ln>
                <a:solidFill>
                  <a:schemeClr val="tx1"/>
                </a:solidFill>
                <a:effectLst/>
                <a:latin typeface="Bauhaus 93" pitchFamily="82" charset="0"/>
                <a:ea typeface="Calibri" pitchFamily="34" charset="0"/>
                <a:cs typeface="Times New Roman" pitchFamily="18" charset="0"/>
              </a:rPr>
              <a:t>OBJETIVOS  ESPECÍFICOS</a:t>
            </a:r>
            <a:endParaRPr kumimoji="0" lang="es-PE" sz="1100" b="0" i="0" u="none" strike="noStrike" cap="none" normalizeH="0" baseline="0" smtClean="0">
              <a:ln>
                <a:noFill/>
              </a:ln>
              <a:solidFill>
                <a:schemeClr val="tx1"/>
              </a:solidFill>
              <a:effectLst/>
              <a:latin typeface="Arial" pitchFamily="34" charset="0"/>
              <a:cs typeface="Arial" pitchFamily="34" charset="0"/>
            </a:endParaRPr>
          </a:p>
        </p:txBody>
      </p:sp>
      <p:grpSp>
        <p:nvGrpSpPr>
          <p:cNvPr id="5121" name="Group 1"/>
          <p:cNvGrpSpPr>
            <a:grpSpLocks/>
          </p:cNvGrpSpPr>
          <p:nvPr/>
        </p:nvGrpSpPr>
        <p:grpSpPr bwMode="auto">
          <a:xfrm>
            <a:off x="1168675" y="1214422"/>
            <a:ext cx="6881024" cy="4572032"/>
            <a:chOff x="4363" y="2963"/>
            <a:chExt cx="10837" cy="6132"/>
          </a:xfrm>
        </p:grpSpPr>
        <p:sp>
          <p:nvSpPr>
            <p:cNvPr id="5138" name="AutoShape 18"/>
            <p:cNvSpPr>
              <a:spLocks noChangeArrowheads="1"/>
            </p:cNvSpPr>
            <p:nvPr/>
          </p:nvSpPr>
          <p:spPr bwMode="auto">
            <a:xfrm>
              <a:off x="4363" y="6192"/>
              <a:ext cx="2434" cy="2097"/>
            </a:xfrm>
            <a:prstGeom prst="roundRect">
              <a:avLst>
                <a:gd name="adj" fmla="val 16667"/>
              </a:avLst>
            </a:prstGeom>
            <a:solidFill>
              <a:srgbClr val="99FF99"/>
            </a:solidFill>
            <a:ln w="28575">
              <a:solidFill>
                <a:srgbClr val="00FF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1" i="0" u="none" strike="noStrike" cap="none" normalizeH="0" baseline="0" smtClean="0">
                  <a:ln>
                    <a:noFill/>
                  </a:ln>
                  <a:solidFill>
                    <a:schemeClr val="tx1"/>
                  </a:solidFill>
                  <a:effectLst/>
                  <a:latin typeface="Bauhaus 93" pitchFamily="82" charset="0"/>
                  <a:ea typeface="Calibri" pitchFamily="34" charset="0"/>
                  <a:cs typeface="Times New Roman" pitchFamily="18" charset="0"/>
                </a:rPr>
                <a:t>EJE ESTRATÉGICO IV</a:t>
              </a:r>
              <a:endParaRPr kumimoji="0" lang="es-PE" sz="11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PE" sz="11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EXTENSION UNIVERSITARIA PROYECCION SOCIAL</a:t>
              </a:r>
              <a:endParaRPr kumimoji="0" lang="es-PE" sz="1100" b="0" i="0" u="none" strike="noStrike" cap="none" normalizeH="0" baseline="0" smtClean="0">
                <a:ln>
                  <a:noFill/>
                </a:ln>
                <a:solidFill>
                  <a:schemeClr val="tx1"/>
                </a:solidFill>
                <a:effectLst/>
                <a:latin typeface="Arial" pitchFamily="34" charset="0"/>
                <a:cs typeface="Arial" pitchFamily="34" charset="0"/>
              </a:endParaRPr>
            </a:p>
          </p:txBody>
        </p:sp>
        <p:sp>
          <p:nvSpPr>
            <p:cNvPr id="5137" name="AutoShape 17"/>
            <p:cNvSpPr>
              <a:spLocks noChangeArrowheads="1"/>
            </p:cNvSpPr>
            <p:nvPr/>
          </p:nvSpPr>
          <p:spPr bwMode="auto">
            <a:xfrm>
              <a:off x="7215" y="5810"/>
              <a:ext cx="2637" cy="3285"/>
            </a:xfrm>
            <a:prstGeom prst="roundRect">
              <a:avLst>
                <a:gd name="adj" fmla="val 16667"/>
              </a:avLst>
            </a:prstGeom>
            <a:solidFill>
              <a:srgbClr val="FFFFFF"/>
            </a:solidFill>
            <a:ln w="19050">
              <a:solidFill>
                <a:srgbClr val="33CC33"/>
              </a:solidFill>
              <a:round/>
              <a:headEnd/>
              <a:tailEnd/>
            </a:ln>
            <a:effectLst>
              <a:outerShdw dist="107763" dir="189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1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OBJETIVO 4.1 </a:t>
              </a:r>
              <a:r>
                <a:rPr kumimoji="0" lang="es-PE"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Fomentar la formación humanística, la </a:t>
              </a:r>
              <a:r>
                <a:rPr kumimoji="0" lang="es-PE" sz="11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s-PE"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promoción cultural y la responsabilidad social universitaria </a:t>
              </a:r>
              <a:r>
                <a:rPr kumimoji="0" lang="es-PE" sz="11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 d</a:t>
              </a:r>
              <a:r>
                <a:rPr kumimoji="0" lang="es-PE" sz="1100" b="0" i="0" u="none" strike="noStrike" cap="none" normalizeH="0" baseline="0" smtClean="0">
                  <a:ln>
                    <a:noFill/>
                  </a:ln>
                  <a:solidFill>
                    <a:schemeClr val="tx1"/>
                  </a:solidFill>
                  <a:effectLst/>
                  <a:latin typeface="Arial" pitchFamily="34" charset="0"/>
                  <a:ea typeface="Calibri" pitchFamily="34" charset="0"/>
                  <a:cs typeface="GillSansMT"/>
                </a:rPr>
                <a:t>esarrollando el  Centro de Extensión Universitaria  y Proyección Social  generando  vínculos  con la sociedad.</a:t>
              </a:r>
              <a:endParaRPr kumimoji="0" lang="es-PE" sz="1100" b="0" i="0" u="none" strike="noStrike" cap="none" normalizeH="0" baseline="0" smtClean="0">
                <a:ln>
                  <a:noFill/>
                </a:ln>
                <a:solidFill>
                  <a:schemeClr val="tx1"/>
                </a:solidFill>
                <a:effectLst/>
                <a:latin typeface="Arial" pitchFamily="34" charset="0"/>
                <a:cs typeface="Arial" pitchFamily="34" charset="0"/>
              </a:endParaRPr>
            </a:p>
          </p:txBody>
        </p:sp>
        <p:sp>
          <p:nvSpPr>
            <p:cNvPr id="5136" name="Text Box 16"/>
            <p:cNvSpPr txBox="1">
              <a:spLocks noChangeArrowheads="1"/>
            </p:cNvSpPr>
            <p:nvPr/>
          </p:nvSpPr>
          <p:spPr bwMode="auto">
            <a:xfrm>
              <a:off x="4673" y="4988"/>
              <a:ext cx="2124" cy="46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1" i="0" u="none" strike="noStrike" cap="none" normalizeH="0" baseline="0" dirty="0" smtClean="0">
                  <a:ln>
                    <a:noFill/>
                  </a:ln>
                  <a:solidFill>
                    <a:schemeClr val="tx1"/>
                  </a:solidFill>
                  <a:effectLst/>
                  <a:latin typeface="Bauhaus 93" pitchFamily="82" charset="0"/>
                  <a:ea typeface="Calibri" pitchFamily="34" charset="0"/>
                  <a:cs typeface="Times New Roman" pitchFamily="18" charset="0"/>
                </a:rPr>
                <a:t>EJE ESTRATÉGICO</a:t>
              </a:r>
              <a:endParaRPr kumimoji="0" lang="es-PE"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135" name="Text Box 15"/>
            <p:cNvSpPr txBox="1">
              <a:spLocks noChangeArrowheads="1"/>
            </p:cNvSpPr>
            <p:nvPr/>
          </p:nvSpPr>
          <p:spPr bwMode="auto">
            <a:xfrm>
              <a:off x="7524" y="4756"/>
              <a:ext cx="2073" cy="80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1" i="0" u="none" strike="noStrike" cap="none" normalizeH="0" baseline="0" dirty="0" smtClean="0">
                  <a:ln>
                    <a:noFill/>
                  </a:ln>
                  <a:solidFill>
                    <a:schemeClr val="tx1"/>
                  </a:solidFill>
                  <a:effectLst/>
                  <a:latin typeface="Bauhaus 93" pitchFamily="82" charset="0"/>
                  <a:ea typeface="Calibri" pitchFamily="34" charset="0"/>
                  <a:cs typeface="Times New Roman" pitchFamily="18" charset="0"/>
                </a:rPr>
                <a:t>OBJETIVO ESTRATÉGICO</a:t>
              </a:r>
              <a:endParaRPr kumimoji="0" lang="es-PE"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PE" sz="1100" b="1" i="0" u="none" strike="noStrike" cap="none" normalizeH="0" baseline="0" dirty="0" smtClean="0">
                  <a:ln>
                    <a:noFill/>
                  </a:ln>
                  <a:solidFill>
                    <a:schemeClr val="tx1"/>
                  </a:solidFill>
                  <a:effectLst/>
                  <a:latin typeface="Bauhaus 93" pitchFamily="82" charset="0"/>
                  <a:ea typeface="Calibri" pitchFamily="34" charset="0"/>
                  <a:cs typeface="Times New Roman" pitchFamily="18" charset="0"/>
                </a:rPr>
                <a:t>ESTRATÉGICOS</a:t>
              </a:r>
              <a:endParaRPr kumimoji="0" lang="es-PE"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134" name="AutoShape 14"/>
            <p:cNvSpPr>
              <a:spLocks noChangeShapeType="1"/>
            </p:cNvSpPr>
            <p:nvPr/>
          </p:nvSpPr>
          <p:spPr bwMode="auto">
            <a:xfrm flipH="1" flipV="1">
              <a:off x="6797" y="7177"/>
              <a:ext cx="418" cy="3"/>
            </a:xfrm>
            <a:prstGeom prst="straightConnector1">
              <a:avLst/>
            </a:prstGeom>
            <a:noFill/>
            <a:ln w="19050">
              <a:solidFill>
                <a:srgbClr val="33CC33"/>
              </a:solidFill>
              <a:round/>
              <a:headEnd/>
              <a:tailEnd/>
            </a:ln>
          </p:spPr>
          <p:txBody>
            <a:bodyPr vert="horz" wrap="square" lIns="91440" tIns="45720" rIns="91440" bIns="45720" numCol="1" anchor="t" anchorCtr="0" compatLnSpc="1">
              <a:prstTxWarp prst="textNoShape">
                <a:avLst/>
              </a:prstTxWarp>
            </a:bodyPr>
            <a:lstStyle/>
            <a:p>
              <a:endParaRPr lang="es-PE" sz="1100"/>
            </a:p>
          </p:txBody>
        </p:sp>
        <p:sp>
          <p:nvSpPr>
            <p:cNvPr id="5133" name="AutoShape 13"/>
            <p:cNvSpPr>
              <a:spLocks noChangeShapeType="1"/>
            </p:cNvSpPr>
            <p:nvPr/>
          </p:nvSpPr>
          <p:spPr bwMode="auto">
            <a:xfrm flipH="1">
              <a:off x="9852" y="7164"/>
              <a:ext cx="602" cy="0"/>
            </a:xfrm>
            <a:prstGeom prst="straightConnector1">
              <a:avLst/>
            </a:prstGeom>
            <a:noFill/>
            <a:ln w="19050">
              <a:solidFill>
                <a:srgbClr val="33CC33"/>
              </a:solidFill>
              <a:round/>
              <a:headEnd/>
              <a:tailEnd/>
            </a:ln>
          </p:spPr>
          <p:txBody>
            <a:bodyPr vert="horz" wrap="square" lIns="91440" tIns="45720" rIns="91440" bIns="45720" numCol="1" anchor="t" anchorCtr="0" compatLnSpc="1">
              <a:prstTxWarp prst="textNoShape">
                <a:avLst/>
              </a:prstTxWarp>
            </a:bodyPr>
            <a:lstStyle/>
            <a:p>
              <a:endParaRPr lang="es-PE" sz="1100"/>
            </a:p>
          </p:txBody>
        </p:sp>
        <p:sp>
          <p:nvSpPr>
            <p:cNvPr id="5132" name="AutoShape 12"/>
            <p:cNvSpPr>
              <a:spLocks noChangeShapeType="1"/>
            </p:cNvSpPr>
            <p:nvPr/>
          </p:nvSpPr>
          <p:spPr bwMode="auto">
            <a:xfrm>
              <a:off x="10454" y="5564"/>
              <a:ext cx="27" cy="3304"/>
            </a:xfrm>
            <a:prstGeom prst="straightConnector1">
              <a:avLst/>
            </a:prstGeom>
            <a:noFill/>
            <a:ln w="19050">
              <a:solidFill>
                <a:srgbClr val="33CC33"/>
              </a:solidFill>
              <a:round/>
              <a:headEnd/>
              <a:tailEnd/>
            </a:ln>
          </p:spPr>
          <p:txBody>
            <a:bodyPr vert="horz" wrap="square" lIns="91440" tIns="45720" rIns="91440" bIns="45720" numCol="1" anchor="t" anchorCtr="0" compatLnSpc="1">
              <a:prstTxWarp prst="textNoShape">
                <a:avLst/>
              </a:prstTxWarp>
            </a:bodyPr>
            <a:lstStyle/>
            <a:p>
              <a:endParaRPr lang="es-PE" sz="1100"/>
            </a:p>
          </p:txBody>
        </p:sp>
        <p:sp>
          <p:nvSpPr>
            <p:cNvPr id="5128" name="AutoShape 8"/>
            <p:cNvSpPr>
              <a:spLocks noChangeShapeType="1"/>
            </p:cNvSpPr>
            <p:nvPr/>
          </p:nvSpPr>
          <p:spPr bwMode="auto">
            <a:xfrm flipH="1">
              <a:off x="10481" y="5564"/>
              <a:ext cx="373" cy="0"/>
            </a:xfrm>
            <a:prstGeom prst="straightConnector1">
              <a:avLst/>
            </a:prstGeom>
            <a:noFill/>
            <a:ln w="19050">
              <a:solidFill>
                <a:srgbClr val="33CC33"/>
              </a:solidFill>
              <a:round/>
              <a:headEnd/>
              <a:tailEnd/>
            </a:ln>
          </p:spPr>
          <p:txBody>
            <a:bodyPr vert="horz" wrap="square" lIns="91440" tIns="45720" rIns="91440" bIns="45720" numCol="1" anchor="t" anchorCtr="0" compatLnSpc="1">
              <a:prstTxWarp prst="textNoShape">
                <a:avLst/>
              </a:prstTxWarp>
            </a:bodyPr>
            <a:lstStyle/>
            <a:p>
              <a:endParaRPr lang="es-PE" sz="1100"/>
            </a:p>
          </p:txBody>
        </p:sp>
        <p:sp>
          <p:nvSpPr>
            <p:cNvPr id="5127" name="Text Box 7"/>
            <p:cNvSpPr txBox="1">
              <a:spLocks noChangeArrowheads="1"/>
            </p:cNvSpPr>
            <p:nvPr/>
          </p:nvSpPr>
          <p:spPr bwMode="auto">
            <a:xfrm>
              <a:off x="5781" y="2963"/>
              <a:ext cx="5954" cy="13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Bauhaus 93" pitchFamily="82" charset="0"/>
                  <a:ea typeface="Calibri" pitchFamily="34" charset="0"/>
                  <a:cs typeface="Times New Roman" pitchFamily="18" charset="0"/>
                </a:rPr>
                <a:t>PLAN  ESTRATÉGICO</a:t>
              </a:r>
              <a:endParaRPr kumimoji="0" lang="es-ES_tradnl" sz="11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Bauhaus 93" pitchFamily="82" charset="0"/>
                  <a:ea typeface="Calibri" pitchFamily="34" charset="0"/>
                  <a:cs typeface="Times New Roman" pitchFamily="18" charset="0"/>
                </a:rPr>
                <a:t>2012 - 2016</a:t>
              </a:r>
              <a:endParaRPr kumimoji="0" lang="es-ES_tradnl" sz="1100" b="0" i="0" u="none" strike="noStrike" cap="none" normalizeH="0" baseline="0" smtClean="0">
                <a:ln>
                  <a:noFill/>
                </a:ln>
                <a:solidFill>
                  <a:schemeClr val="tx1"/>
                </a:solidFill>
                <a:effectLst/>
                <a:latin typeface="Arial" pitchFamily="34" charset="0"/>
                <a:cs typeface="Arial" pitchFamily="34" charset="0"/>
              </a:endParaRPr>
            </a:p>
          </p:txBody>
        </p:sp>
        <p:sp>
          <p:nvSpPr>
            <p:cNvPr id="5126" name="AutoShape 6"/>
            <p:cNvSpPr>
              <a:spLocks noChangeShapeType="1"/>
            </p:cNvSpPr>
            <p:nvPr/>
          </p:nvSpPr>
          <p:spPr bwMode="auto">
            <a:xfrm flipH="1">
              <a:off x="10481" y="8868"/>
              <a:ext cx="358" cy="1"/>
            </a:xfrm>
            <a:prstGeom prst="straightConnector1">
              <a:avLst/>
            </a:prstGeom>
            <a:noFill/>
            <a:ln w="19050">
              <a:solidFill>
                <a:srgbClr val="33CC33"/>
              </a:solidFill>
              <a:round/>
              <a:headEnd/>
              <a:tailEnd/>
            </a:ln>
          </p:spPr>
          <p:txBody>
            <a:bodyPr vert="horz" wrap="square" lIns="91440" tIns="45720" rIns="91440" bIns="45720" numCol="1" anchor="t" anchorCtr="0" compatLnSpc="1">
              <a:prstTxWarp prst="textNoShape">
                <a:avLst/>
              </a:prstTxWarp>
            </a:bodyPr>
            <a:lstStyle/>
            <a:p>
              <a:endParaRPr lang="es-PE" sz="1100"/>
            </a:p>
          </p:txBody>
        </p:sp>
        <p:sp>
          <p:nvSpPr>
            <p:cNvPr id="5125" name="AutoShape 5"/>
            <p:cNvSpPr>
              <a:spLocks noChangeArrowheads="1"/>
            </p:cNvSpPr>
            <p:nvPr/>
          </p:nvSpPr>
          <p:spPr bwMode="auto">
            <a:xfrm>
              <a:off x="10839" y="8289"/>
              <a:ext cx="4346" cy="806"/>
            </a:xfrm>
            <a:prstGeom prst="roundRect">
              <a:avLst>
                <a:gd name="adj" fmla="val 16667"/>
              </a:avLst>
            </a:prstGeom>
            <a:solidFill>
              <a:srgbClr val="99FF99"/>
            </a:solidFill>
            <a:ln w="9525">
              <a:solidFill>
                <a:srgbClr val="33CC33"/>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1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4.1.3</a:t>
              </a:r>
              <a:r>
                <a:rPr kumimoji="0" lang="es-PE"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Fortalecer la proyección social  para potenciar  nuestra vinculación con  la sociedad.</a:t>
              </a:r>
              <a:endParaRPr kumimoji="0" lang="es-PE"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sz="1100" b="0" i="0" u="none" strike="noStrike" cap="none" normalizeH="0" baseline="0" smtClean="0">
                <a:ln>
                  <a:noFill/>
                </a:ln>
                <a:solidFill>
                  <a:schemeClr val="tx1"/>
                </a:solidFill>
                <a:effectLst/>
                <a:latin typeface="Arial" pitchFamily="34" charset="0"/>
                <a:cs typeface="Arial" pitchFamily="34" charset="0"/>
              </a:endParaRPr>
            </a:p>
          </p:txBody>
        </p:sp>
        <p:sp>
          <p:nvSpPr>
            <p:cNvPr id="5124" name="AutoShape 4"/>
            <p:cNvSpPr>
              <a:spLocks noChangeArrowheads="1"/>
            </p:cNvSpPr>
            <p:nvPr/>
          </p:nvSpPr>
          <p:spPr bwMode="auto">
            <a:xfrm>
              <a:off x="10854" y="6906"/>
              <a:ext cx="4346" cy="806"/>
            </a:xfrm>
            <a:prstGeom prst="roundRect">
              <a:avLst>
                <a:gd name="adj" fmla="val 16667"/>
              </a:avLst>
            </a:prstGeom>
            <a:solidFill>
              <a:srgbClr val="99FF99"/>
            </a:solidFill>
            <a:ln w="9525">
              <a:solidFill>
                <a:srgbClr val="33CC33"/>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1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4.1.2</a:t>
              </a:r>
              <a:r>
                <a:rPr kumimoji="0" lang="es-PE"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Fortalecer la extensión universitaria  para potenciar  nuestra vinculación con  la sociedad.</a:t>
              </a:r>
              <a:endParaRPr kumimoji="0" lang="es-PE"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sz="1100" b="0" i="0" u="none" strike="noStrike" cap="none" normalizeH="0" baseline="0" smtClean="0">
                <a:ln>
                  <a:noFill/>
                </a:ln>
                <a:solidFill>
                  <a:schemeClr val="tx1"/>
                </a:solidFill>
                <a:effectLst/>
                <a:latin typeface="Arial" pitchFamily="34" charset="0"/>
                <a:cs typeface="Arial" pitchFamily="34" charset="0"/>
              </a:endParaRPr>
            </a:p>
          </p:txBody>
        </p:sp>
        <p:sp>
          <p:nvSpPr>
            <p:cNvPr id="5123" name="AutoShape 3"/>
            <p:cNvSpPr>
              <a:spLocks noChangeShapeType="1"/>
            </p:cNvSpPr>
            <p:nvPr/>
          </p:nvSpPr>
          <p:spPr bwMode="auto">
            <a:xfrm flipH="1" flipV="1">
              <a:off x="10466" y="7159"/>
              <a:ext cx="373" cy="5"/>
            </a:xfrm>
            <a:prstGeom prst="straightConnector1">
              <a:avLst/>
            </a:prstGeom>
            <a:noFill/>
            <a:ln w="19050">
              <a:solidFill>
                <a:srgbClr val="33CC33"/>
              </a:solidFill>
              <a:round/>
              <a:headEnd/>
              <a:tailEnd/>
            </a:ln>
          </p:spPr>
          <p:txBody>
            <a:bodyPr vert="horz" wrap="square" lIns="91440" tIns="45720" rIns="91440" bIns="45720" numCol="1" anchor="t" anchorCtr="0" compatLnSpc="1">
              <a:prstTxWarp prst="textNoShape">
                <a:avLst/>
              </a:prstTxWarp>
            </a:bodyPr>
            <a:lstStyle/>
            <a:p>
              <a:endParaRPr lang="es-PE" sz="1100"/>
            </a:p>
          </p:txBody>
        </p:sp>
        <p:sp>
          <p:nvSpPr>
            <p:cNvPr id="5122" name="AutoShape 2"/>
            <p:cNvSpPr>
              <a:spLocks noChangeArrowheads="1"/>
            </p:cNvSpPr>
            <p:nvPr/>
          </p:nvSpPr>
          <p:spPr bwMode="auto">
            <a:xfrm>
              <a:off x="10854" y="5339"/>
              <a:ext cx="4346" cy="1361"/>
            </a:xfrm>
            <a:prstGeom prst="roundRect">
              <a:avLst>
                <a:gd name="adj" fmla="val 16667"/>
              </a:avLst>
            </a:prstGeom>
            <a:solidFill>
              <a:srgbClr val="99FF99"/>
            </a:solidFill>
            <a:ln w="9525">
              <a:solidFill>
                <a:srgbClr val="33CC33"/>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1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4.1.1</a:t>
              </a:r>
              <a:r>
                <a:rPr kumimoji="0" lang="es-PE"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Desarrollar el Centro de Extensión Universitaria</a:t>
              </a:r>
              <a:r>
                <a:rPr kumimoji="0" lang="es-PE"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PE"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y Proyección</a:t>
              </a:r>
              <a:r>
                <a:rPr kumimoji="0" lang="es-PE" sz="1100" b="1"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s-PE"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Social posicionado, brindando servicio a la sociedad con</a:t>
              </a:r>
              <a:r>
                <a:rPr kumimoji="0" lang="es-PE" sz="1100" b="1"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s-PE"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responsabilidad y  calidad.</a:t>
              </a:r>
              <a:endParaRPr kumimoji="0" lang="es-PE"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sz="11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5140"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5152" name="Rectangle 32"/>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3.wikia.nocookie.net/__cb20111010201233/prueba1921/es/images/3/36/Fondo_Naranja.jpg"/>
          <p:cNvPicPr>
            <a:picLocks noChangeAspect="1" noChangeArrowheads="1"/>
          </p:cNvPicPr>
          <p:nvPr/>
        </p:nvPicPr>
        <p:blipFill>
          <a:blip r:embed="rId2"/>
          <a:srcRect/>
          <a:stretch>
            <a:fillRect/>
          </a:stretch>
        </p:blipFill>
        <p:spPr bwMode="auto">
          <a:xfrm rot="10800000">
            <a:off x="1" y="0"/>
            <a:ext cx="9143999" cy="6858000"/>
          </a:xfrm>
          <a:prstGeom prst="rect">
            <a:avLst/>
          </a:prstGeom>
          <a:noFill/>
          <a:scene3d>
            <a:camera prst="orthographicFront"/>
            <a:lightRig rig="threePt" dir="t"/>
          </a:scene3d>
          <a:sp3d>
            <a:bevelT/>
          </a:sp3d>
        </p:spPr>
      </p:pic>
      <p:pic>
        <p:nvPicPr>
          <p:cNvPr id="3" name="Imagen 11" descr="Facultad_de_Psicologia_UNMSM_logo"/>
          <p:cNvPicPr>
            <a:picLocks noChangeAspect="1" noChangeArrowheads="1"/>
          </p:cNvPicPr>
          <p:nvPr/>
        </p:nvPicPr>
        <p:blipFill>
          <a:blip r:embed="rId3" cstate="print"/>
          <a:srcRect/>
          <a:stretch>
            <a:fillRect/>
          </a:stretch>
        </p:blipFill>
        <p:spPr bwMode="auto">
          <a:xfrm>
            <a:off x="133351" y="123825"/>
            <a:ext cx="2081195" cy="518447"/>
          </a:xfrm>
          <a:prstGeom prst="rect">
            <a:avLst/>
          </a:prstGeom>
          <a:noFill/>
          <a:ln w="9525">
            <a:noFill/>
            <a:miter lim="800000"/>
            <a:headEnd/>
            <a:tailEnd/>
          </a:ln>
        </p:spPr>
      </p:pic>
      <p:sp>
        <p:nvSpPr>
          <p:cNvPr id="44281" name="AutoShape 249"/>
          <p:cNvSpPr>
            <a:spLocks noChangeArrowheads="1"/>
          </p:cNvSpPr>
          <p:nvPr/>
        </p:nvSpPr>
        <p:spPr bwMode="auto">
          <a:xfrm>
            <a:off x="571472" y="2857496"/>
            <a:ext cx="2208212" cy="2986672"/>
          </a:xfrm>
          <a:prstGeom prst="roundRect">
            <a:avLst>
              <a:gd name="adj" fmla="val 16667"/>
            </a:avLst>
          </a:prstGeom>
          <a:solidFill>
            <a:srgbClr val="FFFFFF"/>
          </a:solidFill>
          <a:ln w="28575">
            <a:solidFill>
              <a:srgbClr val="33CC33"/>
            </a:solidFill>
            <a:round/>
            <a:headEnd/>
            <a:tailEnd/>
          </a:ln>
          <a:effectLst>
            <a:outerShdw dist="107763" dir="81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smtClean="0">
                <a:ln>
                  <a:noFill/>
                </a:ln>
                <a:solidFill>
                  <a:schemeClr val="tx1"/>
                </a:solidFill>
                <a:effectLst/>
                <a:latin typeface="Calibri" pitchFamily="34" charset="0"/>
                <a:cs typeface="Arial" pitchFamily="34" charset="0"/>
              </a:rPr>
              <a:t>CEUPS: </a:t>
            </a:r>
            <a:r>
              <a:rPr kumimoji="0" lang="es-PE" sz="1200" b="0" i="0" u="none" strike="noStrike" cap="none" normalizeH="0" baseline="0" smtClean="0">
                <a:ln>
                  <a:noFill/>
                </a:ln>
                <a:solidFill>
                  <a:schemeClr val="tx1"/>
                </a:solidFill>
                <a:effectLst/>
                <a:latin typeface="Calibri" pitchFamily="34" charset="0"/>
                <a:cs typeface="Arial" pitchFamily="34" charset="0"/>
              </a:rPr>
              <a:t>Cumplir con la  responsabilidad social a partir de un modelo de gestión de calidad  Involucrar a los miembros de la comunidad de nuestra facultad en las acciones del CEUPS para posicionarlo con proyectos multidisciplinarios. Incorporar las actividades del CEUPS en el  currículo de la E.A.P. Difundir las actividades y servicios que brinda el CEUPS</a:t>
            </a:r>
            <a:r>
              <a:rPr kumimoji="0" lang="es-PE" sz="1200" b="0" i="0" u="none" strike="noStrike" cap="none" normalizeH="0" baseline="0" smtClean="0">
                <a:ln>
                  <a:noFill/>
                </a:ln>
                <a:solidFill>
                  <a:schemeClr val="tx1"/>
                </a:solidFill>
                <a:effectLst/>
                <a:latin typeface="MyriadPro-Regular" charset="0"/>
                <a:cs typeface="Arial" pitchFamily="34" charset="0"/>
              </a:rPr>
              <a:t>.</a:t>
            </a:r>
            <a:endParaRPr kumimoji="0" lang="es-PE" sz="1200" b="0" i="0" u="none" strike="noStrike" cap="none" normalizeH="0" baseline="0" smtClean="0">
              <a:ln>
                <a:noFill/>
              </a:ln>
              <a:solidFill>
                <a:schemeClr val="tx1"/>
              </a:solidFill>
              <a:effectLst/>
              <a:latin typeface="Arial" pitchFamily="34" charset="0"/>
              <a:cs typeface="Arial" pitchFamily="34" charset="0"/>
            </a:endParaRPr>
          </a:p>
        </p:txBody>
      </p:sp>
      <p:sp>
        <p:nvSpPr>
          <p:cNvPr id="44283" name="Rectangle 25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a:p>
        </p:txBody>
      </p:sp>
      <p:sp>
        <p:nvSpPr>
          <p:cNvPr id="44282" name="AutoShape 250"/>
          <p:cNvSpPr>
            <a:spLocks noChangeArrowheads="1"/>
          </p:cNvSpPr>
          <p:nvPr/>
        </p:nvSpPr>
        <p:spPr bwMode="auto">
          <a:xfrm>
            <a:off x="342900" y="1000108"/>
            <a:ext cx="8158190" cy="577850"/>
          </a:xfrm>
          <a:prstGeom prst="roundRect">
            <a:avLst>
              <a:gd name="adj" fmla="val 16667"/>
            </a:avLst>
          </a:prstGeom>
          <a:solidFill>
            <a:srgbClr val="99FF99"/>
          </a:solidFill>
          <a:ln w="19050">
            <a:solidFill>
              <a:srgbClr val="33CC33"/>
            </a:solidFill>
            <a:round/>
            <a:headEnd/>
            <a:tailEnd/>
          </a:ln>
        </p:spPr>
        <p:txBody>
          <a:bodyPr vert="horz" wrap="square" lIns="91440" tIns="45720" rIns="91440" bIns="45720" numCol="1" anchor="t" anchorCtr="0" compatLnSpc="1">
            <a:prstTxWarp prst="textNoShape">
              <a:avLst/>
            </a:prstTxWarp>
          </a:bodyPr>
          <a:lstStyle/>
          <a:p>
            <a:pPr marL="914400" marR="0" lvl="2" indent="0" algn="l" defTabSz="914400" rtl="0" eaLnBrk="1" fontAlgn="base" latinLnBrk="0" hangingPunct="1">
              <a:lnSpc>
                <a:spcPct val="100000"/>
              </a:lnSpc>
              <a:spcBef>
                <a:spcPct val="0"/>
              </a:spcBef>
              <a:spcAft>
                <a:spcPct val="0"/>
              </a:spcAft>
              <a:buClrTx/>
              <a:buSzTx/>
              <a:buFontTx/>
              <a:buAutoNum type="arabicPeriod"/>
              <a:tabLst/>
            </a:pPr>
            <a:r>
              <a:rPr kumimoji="0" lang="es-PE"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Desarrollar el Centro de Extensión universitaria y Proyección Social posicionado, brindando servicio a la sociedad con responsabilidad y  calidad.</a:t>
            </a:r>
            <a:endParaRPr kumimoji="0" lang="es-PE"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4350" name="Group 318"/>
          <p:cNvGrpSpPr>
            <a:grpSpLocks/>
          </p:cNvGrpSpPr>
          <p:nvPr/>
        </p:nvGrpSpPr>
        <p:grpSpPr bwMode="auto">
          <a:xfrm>
            <a:off x="1071538" y="2214888"/>
            <a:ext cx="7879083" cy="4071633"/>
            <a:chOff x="2670" y="6000"/>
            <a:chExt cx="12407" cy="4581"/>
          </a:xfrm>
        </p:grpSpPr>
        <p:sp>
          <p:nvSpPr>
            <p:cNvPr id="44351" name="AutoShape 319"/>
            <p:cNvSpPr>
              <a:spLocks noChangeArrowheads="1"/>
            </p:cNvSpPr>
            <p:nvPr/>
          </p:nvSpPr>
          <p:spPr bwMode="auto">
            <a:xfrm>
              <a:off x="6644" y="9726"/>
              <a:ext cx="3458" cy="855"/>
            </a:xfrm>
            <a:prstGeom prst="roundRect">
              <a:avLst>
                <a:gd name="adj" fmla="val 16667"/>
              </a:avLst>
            </a:prstGeom>
            <a:solidFill>
              <a:srgbClr val="99FF99"/>
            </a:solidFill>
            <a:ln w="9525">
              <a:solidFill>
                <a:srgbClr val="33CC33"/>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dirty="0" smtClean="0">
                  <a:ln>
                    <a:noFill/>
                  </a:ln>
                  <a:solidFill>
                    <a:schemeClr val="tx1"/>
                  </a:solidFill>
                  <a:effectLst/>
                  <a:latin typeface="Calibri" pitchFamily="34" charset="0"/>
                  <a:cs typeface="Arial" pitchFamily="34" charset="0"/>
                </a:rPr>
                <a:t>4.1.1.1.4 Programa de Incorporación de la Extensión Universitaria y Proyección Social en la </a:t>
              </a:r>
              <a:r>
                <a:rPr kumimoji="0" lang="es-PE" sz="1200" b="1" i="0" u="none" strike="noStrike" cap="none" normalizeH="0" baseline="0" dirty="0" err="1" smtClean="0">
                  <a:ln>
                    <a:noFill/>
                  </a:ln>
                  <a:solidFill>
                    <a:schemeClr val="tx1"/>
                  </a:solidFill>
                  <a:effectLst/>
                  <a:latin typeface="Calibri" pitchFamily="34" charset="0"/>
                  <a:cs typeface="Arial" pitchFamily="34" charset="0"/>
                </a:rPr>
                <a:t>currícula</a:t>
              </a:r>
              <a:r>
                <a:rPr kumimoji="0" lang="es-PE" sz="1200" b="1" i="0" u="none" strike="noStrike" cap="none" normalizeH="0" baseline="0" dirty="0" smtClean="0">
                  <a:ln>
                    <a:noFill/>
                  </a:ln>
                  <a:solidFill>
                    <a:schemeClr val="tx1"/>
                  </a:solidFill>
                  <a:effectLst/>
                  <a:latin typeface="Times New Roman" pitchFamily="18" charset="0"/>
                  <a:cs typeface="Arial" pitchFamily="34" charset="0"/>
                </a:rPr>
                <a:t>.</a:t>
              </a:r>
              <a:endParaRPr kumimoji="0" lang="es-PE"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4352" name="AutoShape 320"/>
            <p:cNvCxnSpPr>
              <a:cxnSpLocks noChangeShapeType="1"/>
            </p:cNvCxnSpPr>
            <p:nvPr/>
          </p:nvCxnSpPr>
          <p:spPr bwMode="auto">
            <a:xfrm>
              <a:off x="5414" y="8216"/>
              <a:ext cx="1250" cy="2020"/>
            </a:xfrm>
            <a:prstGeom prst="straightConnector1">
              <a:avLst/>
            </a:prstGeom>
            <a:noFill/>
            <a:ln w="9525">
              <a:solidFill>
                <a:srgbClr val="00B050"/>
              </a:solidFill>
              <a:round/>
              <a:headEnd/>
              <a:tailEnd type="triangle" w="med" len="med"/>
            </a:ln>
          </p:spPr>
        </p:cxnSp>
        <p:cxnSp>
          <p:nvCxnSpPr>
            <p:cNvPr id="44353" name="AutoShape 321"/>
            <p:cNvCxnSpPr>
              <a:cxnSpLocks noChangeShapeType="1"/>
            </p:cNvCxnSpPr>
            <p:nvPr/>
          </p:nvCxnSpPr>
          <p:spPr bwMode="auto">
            <a:xfrm>
              <a:off x="10138" y="10236"/>
              <a:ext cx="320" cy="0"/>
            </a:xfrm>
            <a:prstGeom prst="straightConnector1">
              <a:avLst/>
            </a:prstGeom>
            <a:noFill/>
            <a:ln w="9525">
              <a:solidFill>
                <a:srgbClr val="00B050"/>
              </a:solidFill>
              <a:round/>
              <a:headEnd/>
              <a:tailEnd type="triangle" w="med" len="med"/>
            </a:ln>
          </p:spPr>
        </p:cxnSp>
        <p:sp>
          <p:nvSpPr>
            <p:cNvPr id="44354" name="Text Box 322"/>
            <p:cNvSpPr txBox="1">
              <a:spLocks noChangeArrowheads="1"/>
            </p:cNvSpPr>
            <p:nvPr/>
          </p:nvSpPr>
          <p:spPr bwMode="auto">
            <a:xfrm>
              <a:off x="11740" y="6080"/>
              <a:ext cx="2124" cy="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200" b="1" i="0" u="none" strike="noStrike" cap="none" normalizeH="0" baseline="0" smtClean="0">
                  <a:ln>
                    <a:noFill/>
                  </a:ln>
                  <a:solidFill>
                    <a:schemeClr val="tx1"/>
                  </a:solidFill>
                  <a:effectLst/>
                  <a:latin typeface="Bauhaus 93" pitchFamily="82" charset="0"/>
                  <a:cs typeface="Arial" pitchFamily="34" charset="0"/>
                </a:rPr>
                <a:t>INDICADORES </a:t>
              </a:r>
              <a:endParaRPr kumimoji="0" lang="es-PE" sz="1200" b="0" i="0" u="none" strike="noStrike" cap="none" normalizeH="0" baseline="0" smtClean="0">
                <a:ln>
                  <a:noFill/>
                </a:ln>
                <a:solidFill>
                  <a:schemeClr val="tx1"/>
                </a:solidFill>
                <a:effectLst/>
                <a:latin typeface="Arial" pitchFamily="34" charset="0"/>
                <a:cs typeface="Arial" pitchFamily="34" charset="0"/>
              </a:endParaRPr>
            </a:p>
          </p:txBody>
        </p:sp>
        <p:sp>
          <p:nvSpPr>
            <p:cNvPr id="44355" name="AutoShape 323"/>
            <p:cNvSpPr>
              <a:spLocks noChangeArrowheads="1"/>
            </p:cNvSpPr>
            <p:nvPr/>
          </p:nvSpPr>
          <p:spPr bwMode="auto">
            <a:xfrm>
              <a:off x="6664" y="6820"/>
              <a:ext cx="3365" cy="725"/>
            </a:xfrm>
            <a:prstGeom prst="roundRect">
              <a:avLst>
                <a:gd name="adj" fmla="val 16667"/>
              </a:avLst>
            </a:prstGeom>
            <a:solidFill>
              <a:srgbClr val="99FF99"/>
            </a:solidFill>
            <a:ln w="9525">
              <a:solidFill>
                <a:srgbClr val="33CC33"/>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smtClean="0">
                  <a:ln>
                    <a:noFill/>
                  </a:ln>
                  <a:solidFill>
                    <a:schemeClr val="tx1"/>
                  </a:solidFill>
                  <a:effectLst/>
                  <a:latin typeface="Calibri" pitchFamily="34" charset="0"/>
                  <a:cs typeface="Arial" pitchFamily="34" charset="0"/>
                </a:rPr>
                <a:t>4.1.1.1.1 Programa de gestión de la calidad del CEUPS.</a:t>
              </a:r>
              <a:endParaRPr kumimoji="0" lang="es-PE" sz="1200" b="0" i="0" u="none" strike="noStrike" cap="none" normalizeH="0" baseline="0" smtClean="0">
                <a:ln>
                  <a:noFill/>
                </a:ln>
                <a:solidFill>
                  <a:schemeClr val="tx1"/>
                </a:solidFill>
                <a:effectLst/>
                <a:latin typeface="Arial" pitchFamily="34" charset="0"/>
                <a:cs typeface="Arial" pitchFamily="34" charset="0"/>
              </a:endParaRPr>
            </a:p>
          </p:txBody>
        </p:sp>
        <p:sp>
          <p:nvSpPr>
            <p:cNvPr id="44356" name="AutoShape 324"/>
            <p:cNvSpPr>
              <a:spLocks noChangeArrowheads="1"/>
            </p:cNvSpPr>
            <p:nvPr/>
          </p:nvSpPr>
          <p:spPr bwMode="auto">
            <a:xfrm>
              <a:off x="6664" y="7791"/>
              <a:ext cx="3365" cy="754"/>
            </a:xfrm>
            <a:prstGeom prst="roundRect">
              <a:avLst>
                <a:gd name="adj" fmla="val 16667"/>
              </a:avLst>
            </a:prstGeom>
            <a:solidFill>
              <a:srgbClr val="99FF99"/>
            </a:solidFill>
            <a:ln w="9525">
              <a:solidFill>
                <a:srgbClr val="33CC33"/>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smtClean="0">
                  <a:ln>
                    <a:noFill/>
                  </a:ln>
                  <a:solidFill>
                    <a:schemeClr val="tx1"/>
                  </a:solidFill>
                  <a:effectLst/>
                  <a:latin typeface="Calibri" pitchFamily="34" charset="0"/>
                  <a:cs typeface="Arial" pitchFamily="34" charset="0"/>
                </a:rPr>
                <a:t>4.1.1.1.2 Programa de posicionamiento implementado</a:t>
              </a:r>
              <a:r>
                <a:rPr kumimoji="0" lang="es-PE" sz="1200" b="1" i="0" u="none" strike="noStrike" cap="none" normalizeH="0" baseline="0" smtClean="0">
                  <a:ln>
                    <a:noFill/>
                  </a:ln>
                  <a:solidFill>
                    <a:schemeClr val="tx1"/>
                  </a:solidFill>
                  <a:effectLst/>
                  <a:latin typeface="Times New Roman" pitchFamily="18" charset="0"/>
                  <a:cs typeface="Arial" pitchFamily="34" charset="0"/>
                </a:rPr>
                <a:t>.</a:t>
              </a:r>
              <a:endParaRPr kumimoji="0" lang="es-PE" sz="1200" b="0" i="0" u="none" strike="noStrike" cap="none" normalizeH="0" baseline="0" smtClean="0">
                <a:ln>
                  <a:noFill/>
                </a:ln>
                <a:solidFill>
                  <a:schemeClr val="tx1"/>
                </a:solidFill>
                <a:effectLst/>
                <a:latin typeface="Arial" pitchFamily="34" charset="0"/>
                <a:cs typeface="Arial" pitchFamily="34" charset="0"/>
              </a:endParaRPr>
            </a:p>
          </p:txBody>
        </p:sp>
        <p:sp>
          <p:nvSpPr>
            <p:cNvPr id="44357" name="Text Box 325"/>
            <p:cNvSpPr txBox="1">
              <a:spLocks noChangeArrowheads="1"/>
            </p:cNvSpPr>
            <p:nvPr/>
          </p:nvSpPr>
          <p:spPr bwMode="auto">
            <a:xfrm>
              <a:off x="2670" y="6000"/>
              <a:ext cx="2267" cy="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200" b="1" i="0" u="none" strike="noStrike" cap="none" normalizeH="0" baseline="0" smtClean="0">
                  <a:ln>
                    <a:noFill/>
                  </a:ln>
                  <a:solidFill>
                    <a:schemeClr val="tx1"/>
                  </a:solidFill>
                  <a:effectLst/>
                  <a:latin typeface="Bauhaus 93" pitchFamily="82" charset="0"/>
                  <a:cs typeface="Arial" pitchFamily="34" charset="0"/>
                </a:rPr>
                <a:t>4.1.1.1. ESTRATEGIAS </a:t>
              </a:r>
              <a:endParaRPr kumimoji="0" lang="es-PE" sz="1200" b="0" i="0" u="none" strike="noStrike" cap="none" normalizeH="0" baseline="0" smtClean="0">
                <a:ln>
                  <a:noFill/>
                </a:ln>
                <a:solidFill>
                  <a:schemeClr val="tx1"/>
                </a:solidFill>
                <a:effectLst/>
                <a:latin typeface="Arial" pitchFamily="34" charset="0"/>
                <a:cs typeface="Arial" pitchFamily="34" charset="0"/>
              </a:endParaRPr>
            </a:p>
          </p:txBody>
        </p:sp>
        <p:sp>
          <p:nvSpPr>
            <p:cNvPr id="44358" name="Text Box 326"/>
            <p:cNvSpPr txBox="1">
              <a:spLocks noChangeArrowheads="1"/>
            </p:cNvSpPr>
            <p:nvPr/>
          </p:nvSpPr>
          <p:spPr bwMode="auto">
            <a:xfrm>
              <a:off x="7229" y="6188"/>
              <a:ext cx="2124" cy="51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200" b="1" i="0" u="none" strike="noStrike" cap="none" normalizeH="0" baseline="0" smtClean="0">
                  <a:ln>
                    <a:noFill/>
                  </a:ln>
                  <a:solidFill>
                    <a:schemeClr val="tx1"/>
                  </a:solidFill>
                  <a:effectLst/>
                  <a:latin typeface="Bauhaus 93" pitchFamily="82" charset="0"/>
                  <a:cs typeface="Arial" pitchFamily="34" charset="0"/>
                </a:rPr>
                <a:t>LINEAS DE ACCION </a:t>
              </a:r>
              <a:endParaRPr kumimoji="0" lang="es-PE" sz="1200" b="0" i="0" u="none" strike="noStrike" cap="none" normalizeH="0" baseline="0" smtClean="0">
                <a:ln>
                  <a:noFill/>
                </a:ln>
                <a:solidFill>
                  <a:schemeClr val="tx1"/>
                </a:solidFill>
                <a:effectLst/>
                <a:latin typeface="Arial" pitchFamily="34" charset="0"/>
                <a:cs typeface="Arial" pitchFamily="34" charset="0"/>
              </a:endParaRPr>
            </a:p>
          </p:txBody>
        </p:sp>
        <p:sp>
          <p:nvSpPr>
            <p:cNvPr id="44359" name="AutoShape 327"/>
            <p:cNvSpPr>
              <a:spLocks noChangeArrowheads="1"/>
            </p:cNvSpPr>
            <p:nvPr/>
          </p:nvSpPr>
          <p:spPr bwMode="auto">
            <a:xfrm>
              <a:off x="10319" y="7898"/>
              <a:ext cx="4645" cy="606"/>
            </a:xfrm>
            <a:prstGeom prst="roundRect">
              <a:avLst>
                <a:gd name="adj" fmla="val 16667"/>
              </a:avLst>
            </a:prstGeom>
            <a:solidFill>
              <a:srgbClr val="FFFFFF"/>
            </a:solidFill>
            <a:ln w="19050">
              <a:solidFill>
                <a:srgbClr val="33CC33"/>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PE" sz="1200" b="0" i="0" u="none" strike="noStrike" cap="none" normalizeH="0" baseline="0" smtClean="0">
                  <a:ln>
                    <a:noFill/>
                  </a:ln>
                  <a:solidFill>
                    <a:schemeClr val="tx1"/>
                  </a:solidFill>
                  <a:effectLst/>
                  <a:latin typeface="Calibri" pitchFamily="34" charset="0"/>
                  <a:cs typeface="Arial" pitchFamily="34" charset="0"/>
                </a:rPr>
                <a:t>4.1.1.1.2.1 Programa de posicionamiento implementado</a:t>
              </a:r>
              <a:r>
                <a:rPr kumimoji="0" lang="es-PE" sz="1200" b="0" i="0" u="none" strike="noStrike" cap="none" normalizeH="0" baseline="0" smtClean="0">
                  <a:ln>
                    <a:noFill/>
                  </a:ln>
                  <a:solidFill>
                    <a:schemeClr val="tx1"/>
                  </a:solidFill>
                  <a:effectLst/>
                  <a:latin typeface="Times New Roman" pitchFamily="18" charset="0"/>
                  <a:cs typeface="Arial" pitchFamily="34" charset="0"/>
                </a:rPr>
                <a:t>.</a:t>
              </a:r>
              <a:endParaRPr kumimoji="0" lang="es-PE" sz="1200" b="0" i="0" u="none" strike="noStrike" cap="none" normalizeH="0" baseline="0" smtClean="0">
                <a:ln>
                  <a:noFill/>
                </a:ln>
                <a:solidFill>
                  <a:schemeClr val="tx1"/>
                </a:solidFill>
                <a:effectLst/>
                <a:latin typeface="Arial" pitchFamily="34" charset="0"/>
                <a:cs typeface="Arial" pitchFamily="34" charset="0"/>
              </a:endParaRPr>
            </a:p>
          </p:txBody>
        </p:sp>
        <p:sp>
          <p:nvSpPr>
            <p:cNvPr id="44360" name="AutoShape 328"/>
            <p:cNvSpPr>
              <a:spLocks noChangeArrowheads="1"/>
            </p:cNvSpPr>
            <p:nvPr/>
          </p:nvSpPr>
          <p:spPr bwMode="auto">
            <a:xfrm>
              <a:off x="6664" y="8796"/>
              <a:ext cx="3449" cy="680"/>
            </a:xfrm>
            <a:prstGeom prst="roundRect">
              <a:avLst>
                <a:gd name="adj" fmla="val 16667"/>
              </a:avLst>
            </a:prstGeom>
            <a:solidFill>
              <a:srgbClr val="99FF99"/>
            </a:solidFill>
            <a:ln w="9525">
              <a:solidFill>
                <a:srgbClr val="33CC33"/>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PE" sz="1200" b="1" i="0" u="none" strike="noStrike" cap="none" normalizeH="0" baseline="0" smtClean="0">
                  <a:ln>
                    <a:noFill/>
                  </a:ln>
                  <a:solidFill>
                    <a:schemeClr val="tx1"/>
                  </a:solidFill>
                  <a:effectLst/>
                  <a:latin typeface="Calibri" pitchFamily="34" charset="0"/>
                  <a:cs typeface="Arial" pitchFamily="34" charset="0"/>
                </a:rPr>
                <a:t>4.1.1.1.3 Programa de integración con los CEUPS de la UNMSM.</a:t>
              </a:r>
              <a:endParaRPr kumimoji="0" lang="es-PE" sz="1200" b="0" i="0" u="none" strike="noStrike" cap="none" normalizeH="0" baseline="0" smtClean="0">
                <a:ln>
                  <a:noFill/>
                </a:ln>
                <a:solidFill>
                  <a:schemeClr val="tx1"/>
                </a:solidFill>
                <a:effectLst/>
                <a:latin typeface="Arial" pitchFamily="34" charset="0"/>
                <a:cs typeface="Arial" pitchFamily="34" charset="0"/>
              </a:endParaRPr>
            </a:p>
          </p:txBody>
        </p:sp>
        <p:sp>
          <p:nvSpPr>
            <p:cNvPr id="44361" name="AutoShape 329"/>
            <p:cNvSpPr>
              <a:spLocks noChangeArrowheads="1"/>
            </p:cNvSpPr>
            <p:nvPr/>
          </p:nvSpPr>
          <p:spPr bwMode="auto">
            <a:xfrm>
              <a:off x="10432" y="8677"/>
              <a:ext cx="4645" cy="859"/>
            </a:xfrm>
            <a:prstGeom prst="roundRect">
              <a:avLst>
                <a:gd name="adj" fmla="val 16667"/>
              </a:avLst>
            </a:prstGeom>
            <a:solidFill>
              <a:srgbClr val="FFFFFF"/>
            </a:solidFill>
            <a:ln w="19050">
              <a:solidFill>
                <a:srgbClr val="33CC33"/>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PE" sz="1200" b="0" i="0" u="none" strike="noStrike" cap="none" normalizeH="0" baseline="0" dirty="0" smtClean="0">
                  <a:ln>
                    <a:noFill/>
                  </a:ln>
                  <a:solidFill>
                    <a:schemeClr val="tx1"/>
                  </a:solidFill>
                  <a:effectLst/>
                  <a:latin typeface="Calibri" pitchFamily="34" charset="0"/>
                  <a:cs typeface="Arial" pitchFamily="34" charset="0"/>
                </a:rPr>
                <a:t>4.1.1.1.3.1  Número de proyectos ejecutados en coordinación con otros CEUPS. </a:t>
              </a:r>
              <a:endParaRPr kumimoji="0" lang="es-PE"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4362" name="AutoShape 330"/>
            <p:cNvCxnSpPr>
              <a:cxnSpLocks noChangeShapeType="1"/>
            </p:cNvCxnSpPr>
            <p:nvPr/>
          </p:nvCxnSpPr>
          <p:spPr bwMode="auto">
            <a:xfrm flipV="1">
              <a:off x="5414" y="7211"/>
              <a:ext cx="1230" cy="990"/>
            </a:xfrm>
            <a:prstGeom prst="straightConnector1">
              <a:avLst/>
            </a:prstGeom>
            <a:noFill/>
            <a:ln w="9525">
              <a:solidFill>
                <a:srgbClr val="00B050"/>
              </a:solidFill>
              <a:round/>
              <a:headEnd/>
              <a:tailEnd type="triangle" w="med" len="med"/>
            </a:ln>
          </p:spPr>
        </p:cxnSp>
        <p:cxnSp>
          <p:nvCxnSpPr>
            <p:cNvPr id="44363" name="AutoShape 331"/>
            <p:cNvCxnSpPr>
              <a:cxnSpLocks noChangeShapeType="1"/>
            </p:cNvCxnSpPr>
            <p:nvPr/>
          </p:nvCxnSpPr>
          <p:spPr bwMode="auto">
            <a:xfrm flipV="1">
              <a:off x="5444" y="8171"/>
              <a:ext cx="1245" cy="30"/>
            </a:xfrm>
            <a:prstGeom prst="straightConnector1">
              <a:avLst/>
            </a:prstGeom>
            <a:noFill/>
            <a:ln w="9525">
              <a:solidFill>
                <a:srgbClr val="00B050"/>
              </a:solidFill>
              <a:round/>
              <a:headEnd/>
              <a:tailEnd type="triangle" w="med" len="med"/>
            </a:ln>
          </p:spPr>
        </p:cxnSp>
        <p:cxnSp>
          <p:nvCxnSpPr>
            <p:cNvPr id="44364" name="AutoShape 332"/>
            <p:cNvCxnSpPr>
              <a:cxnSpLocks noChangeShapeType="1"/>
            </p:cNvCxnSpPr>
            <p:nvPr/>
          </p:nvCxnSpPr>
          <p:spPr bwMode="auto">
            <a:xfrm>
              <a:off x="5429" y="8216"/>
              <a:ext cx="1260" cy="955"/>
            </a:xfrm>
            <a:prstGeom prst="straightConnector1">
              <a:avLst/>
            </a:prstGeom>
            <a:noFill/>
            <a:ln w="9525">
              <a:solidFill>
                <a:srgbClr val="00B050"/>
              </a:solidFill>
              <a:round/>
              <a:headEnd/>
              <a:tailEnd type="triangle" w="med" len="med"/>
            </a:ln>
          </p:spPr>
        </p:cxnSp>
        <p:cxnSp>
          <p:nvCxnSpPr>
            <p:cNvPr id="44365" name="AutoShape 333"/>
            <p:cNvCxnSpPr>
              <a:cxnSpLocks noChangeShapeType="1"/>
            </p:cNvCxnSpPr>
            <p:nvPr/>
          </p:nvCxnSpPr>
          <p:spPr bwMode="auto">
            <a:xfrm>
              <a:off x="10029" y="7166"/>
              <a:ext cx="320" cy="0"/>
            </a:xfrm>
            <a:prstGeom prst="straightConnector1">
              <a:avLst/>
            </a:prstGeom>
            <a:noFill/>
            <a:ln w="9525">
              <a:solidFill>
                <a:srgbClr val="00B050"/>
              </a:solidFill>
              <a:round/>
              <a:headEnd/>
              <a:tailEnd type="triangle" w="med" len="med"/>
            </a:ln>
          </p:spPr>
        </p:cxnSp>
        <p:cxnSp>
          <p:nvCxnSpPr>
            <p:cNvPr id="44366" name="AutoShape 334"/>
            <p:cNvCxnSpPr>
              <a:cxnSpLocks noChangeShapeType="1"/>
            </p:cNvCxnSpPr>
            <p:nvPr/>
          </p:nvCxnSpPr>
          <p:spPr bwMode="auto">
            <a:xfrm>
              <a:off x="10029" y="8171"/>
              <a:ext cx="345" cy="0"/>
            </a:xfrm>
            <a:prstGeom prst="straightConnector1">
              <a:avLst/>
            </a:prstGeom>
            <a:noFill/>
            <a:ln w="9525">
              <a:solidFill>
                <a:srgbClr val="00B050"/>
              </a:solidFill>
              <a:round/>
              <a:headEnd/>
              <a:tailEnd type="triangle" w="med" len="med"/>
            </a:ln>
          </p:spPr>
        </p:cxnSp>
        <p:cxnSp>
          <p:nvCxnSpPr>
            <p:cNvPr id="44367" name="AutoShape 335"/>
            <p:cNvCxnSpPr>
              <a:cxnSpLocks noChangeShapeType="1"/>
            </p:cNvCxnSpPr>
            <p:nvPr/>
          </p:nvCxnSpPr>
          <p:spPr bwMode="auto">
            <a:xfrm>
              <a:off x="10138" y="9156"/>
              <a:ext cx="236" cy="15"/>
            </a:xfrm>
            <a:prstGeom prst="straightConnector1">
              <a:avLst/>
            </a:prstGeom>
            <a:noFill/>
            <a:ln w="9525">
              <a:solidFill>
                <a:srgbClr val="00B050"/>
              </a:solidFill>
              <a:round/>
              <a:headEnd/>
              <a:tailEnd type="triangle" w="med" len="med"/>
            </a:ln>
          </p:spPr>
        </p:cxnSp>
      </p:grpSp>
      <p:sp>
        <p:nvSpPr>
          <p:cNvPr id="44368" name="AutoShape 336"/>
          <p:cNvSpPr>
            <a:spLocks noChangeArrowheads="1"/>
          </p:cNvSpPr>
          <p:nvPr/>
        </p:nvSpPr>
        <p:spPr bwMode="auto">
          <a:xfrm>
            <a:off x="6000760" y="2786058"/>
            <a:ext cx="2949575" cy="488840"/>
          </a:xfrm>
          <a:prstGeom prst="roundRect">
            <a:avLst>
              <a:gd name="adj" fmla="val 16667"/>
            </a:avLst>
          </a:prstGeom>
          <a:solidFill>
            <a:srgbClr val="FFFFFF"/>
          </a:solidFill>
          <a:ln w="19050">
            <a:solidFill>
              <a:srgbClr val="33CC33"/>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PE" sz="1200" b="0" i="0" u="none" strike="noStrike" cap="none" normalizeH="0" baseline="0" dirty="0" smtClean="0">
                <a:ln>
                  <a:noFill/>
                </a:ln>
                <a:solidFill>
                  <a:schemeClr val="tx1"/>
                </a:solidFill>
                <a:effectLst/>
                <a:latin typeface="Calibri" pitchFamily="34" charset="0"/>
                <a:cs typeface="Arial" pitchFamily="34" charset="0"/>
              </a:rPr>
              <a:t>4.1.1.1.1.1 Programa de gestión de la calidad implementado en el CEUPS</a:t>
            </a:r>
            <a:r>
              <a:rPr kumimoji="0" lang="es-PE" sz="1200" b="0" i="0" u="none" strike="noStrike" cap="none" normalizeH="0" baseline="0" dirty="0" smtClean="0">
                <a:ln>
                  <a:noFill/>
                </a:ln>
                <a:solidFill>
                  <a:schemeClr val="tx1"/>
                </a:solidFill>
                <a:effectLst/>
                <a:latin typeface="Times New Roman" pitchFamily="18" charset="0"/>
                <a:cs typeface="Arial" pitchFamily="34" charset="0"/>
              </a:rPr>
              <a:t>.</a:t>
            </a:r>
            <a:endParaRPr kumimoji="0" lang="es-PE"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4369" name="AutoShape 337"/>
          <p:cNvSpPr>
            <a:spLocks noChangeArrowheads="1"/>
          </p:cNvSpPr>
          <p:nvPr/>
        </p:nvSpPr>
        <p:spPr bwMode="auto">
          <a:xfrm>
            <a:off x="6000760" y="5429264"/>
            <a:ext cx="2949575" cy="714380"/>
          </a:xfrm>
          <a:prstGeom prst="roundRect">
            <a:avLst>
              <a:gd name="adj" fmla="val 16667"/>
            </a:avLst>
          </a:prstGeom>
          <a:solidFill>
            <a:srgbClr val="FFFFFF"/>
          </a:solidFill>
          <a:ln w="19050">
            <a:solidFill>
              <a:srgbClr val="33CC33"/>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PE" sz="1200" b="0" i="0" u="none" strike="noStrike" cap="none" normalizeH="0" baseline="0" dirty="0" smtClean="0">
                <a:ln>
                  <a:noFill/>
                </a:ln>
                <a:solidFill>
                  <a:schemeClr val="tx1"/>
                </a:solidFill>
                <a:effectLst/>
                <a:latin typeface="Calibri" pitchFamily="34" charset="0"/>
                <a:cs typeface="Arial" pitchFamily="34" charset="0"/>
              </a:rPr>
              <a:t>4.1.1.1..4.1 Número de EAP que incorporan la extensión universitaria y la proyección social en la </a:t>
            </a:r>
            <a:r>
              <a:rPr kumimoji="0" lang="es-PE" sz="1200" b="0" i="0" u="none" strike="noStrike" cap="none" normalizeH="0" baseline="0" dirty="0" err="1" smtClean="0">
                <a:ln>
                  <a:noFill/>
                </a:ln>
                <a:solidFill>
                  <a:schemeClr val="tx1"/>
                </a:solidFill>
                <a:effectLst/>
                <a:latin typeface="Calibri" pitchFamily="34" charset="0"/>
                <a:cs typeface="Arial" pitchFamily="34" charset="0"/>
              </a:rPr>
              <a:t>currícula</a:t>
            </a:r>
            <a:r>
              <a:rPr kumimoji="0" lang="es-PE" sz="1200" b="0" i="0" u="none" strike="noStrike" cap="none" normalizeH="0" baseline="0" dirty="0" smtClean="0">
                <a:ln>
                  <a:noFill/>
                </a:ln>
                <a:solidFill>
                  <a:schemeClr val="tx1"/>
                </a:solidFill>
                <a:effectLst/>
                <a:latin typeface="Calibri" pitchFamily="34" charset="0"/>
                <a:cs typeface="Arial" pitchFamily="34" charset="0"/>
              </a:rPr>
              <a:t>.  </a:t>
            </a:r>
            <a:endParaRPr kumimoji="0" lang="es-PE"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26 CuadroTexto"/>
          <p:cNvSpPr txBox="1"/>
          <p:nvPr/>
        </p:nvSpPr>
        <p:spPr>
          <a:xfrm>
            <a:off x="5072066" y="428604"/>
            <a:ext cx="3143272" cy="646331"/>
          </a:xfrm>
          <a:prstGeom prst="rect">
            <a:avLst/>
          </a:prstGeom>
          <a:noFill/>
        </p:spPr>
        <p:txBody>
          <a:bodyPr wrap="square" rtlCol="0">
            <a:spAutoFit/>
          </a:bodyPr>
          <a:lstStyle/>
          <a:p>
            <a:pPr marL="0" lvl="4"/>
            <a:r>
              <a:rPr kumimoji="0" lang="es-PE" b="1" i="0" u="none" strike="noStrike" cap="none" normalizeH="0" baseline="0" dirty="0" smtClean="0" bmk="_Toc404679744">
                <a:ln>
                  <a:noFill/>
                </a:ln>
                <a:solidFill>
                  <a:schemeClr val="tx1"/>
                </a:solidFill>
                <a:effectLst/>
                <a:latin typeface="Algerian" pitchFamily="82" charset="0"/>
                <a:ea typeface="Times New Roman" pitchFamily="18" charset="0"/>
              </a:rPr>
              <a:t>Objetivo Específico:</a:t>
            </a:r>
            <a:r>
              <a:rPr kumimoji="0" lang="es-PE" b="1" i="0" u="none" strike="noStrike" cap="none" normalizeH="0" baseline="0" dirty="0" smtClean="0">
                <a:ln>
                  <a:noFill/>
                </a:ln>
                <a:solidFill>
                  <a:schemeClr val="tx1"/>
                </a:solidFill>
                <a:effectLst/>
                <a:latin typeface="Algerian" pitchFamily="82" charset="0"/>
                <a:ea typeface="Times New Roman" pitchFamily="18" charset="0"/>
              </a:rPr>
              <a:t> </a:t>
            </a:r>
            <a:endParaRPr kumimoji="0" lang="es-PE" b="1" i="1" u="none" strike="noStrike" cap="none" normalizeH="0" baseline="0" dirty="0" smtClean="0">
              <a:ln>
                <a:noFill/>
              </a:ln>
              <a:solidFill>
                <a:schemeClr val="tx1"/>
              </a:solidFill>
              <a:effectLst/>
              <a:latin typeface="Calibri" pitchFamily="34" charset="0"/>
              <a:ea typeface="Times New Roman" pitchFamily="18" charset="0"/>
            </a:endParaRPr>
          </a:p>
          <a:p>
            <a:endParaRPr lang="es-PE"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ages3.wikia.nocookie.net/__cb20111010201233/prueba1921/es/images/3/36/Fondo_Naranja.jpg"/>
          <p:cNvPicPr>
            <a:picLocks noChangeAspect="1" noChangeArrowheads="1"/>
          </p:cNvPicPr>
          <p:nvPr/>
        </p:nvPicPr>
        <p:blipFill>
          <a:blip r:embed="rId2"/>
          <a:srcRect/>
          <a:stretch>
            <a:fillRect/>
          </a:stretch>
        </p:blipFill>
        <p:spPr bwMode="auto">
          <a:xfrm rot="10800000">
            <a:off x="1" y="0"/>
            <a:ext cx="9143999" cy="6858000"/>
          </a:xfrm>
          <a:prstGeom prst="rect">
            <a:avLst/>
          </a:prstGeom>
          <a:noFill/>
          <a:scene3d>
            <a:camera prst="orthographicFront"/>
            <a:lightRig rig="threePt" dir="t"/>
          </a:scene3d>
          <a:sp3d>
            <a:bevelT/>
          </a:sp3d>
        </p:spPr>
      </p:pic>
      <p:pic>
        <p:nvPicPr>
          <p:cNvPr id="7" name="Imagen 11" descr="Facultad_de_Psicologia_UNMSM_logo"/>
          <p:cNvPicPr>
            <a:picLocks noChangeAspect="1" noChangeArrowheads="1"/>
          </p:cNvPicPr>
          <p:nvPr/>
        </p:nvPicPr>
        <p:blipFill>
          <a:blip r:embed="rId3" cstate="print"/>
          <a:srcRect/>
          <a:stretch>
            <a:fillRect/>
          </a:stretch>
        </p:blipFill>
        <p:spPr bwMode="auto">
          <a:xfrm>
            <a:off x="133351" y="123825"/>
            <a:ext cx="2081195" cy="518447"/>
          </a:xfrm>
          <a:prstGeom prst="rect">
            <a:avLst/>
          </a:prstGeom>
          <a:noFill/>
          <a:ln w="9525">
            <a:noFill/>
            <a:miter lim="800000"/>
            <a:headEnd/>
            <a:tailEnd/>
          </a:ln>
        </p:spPr>
      </p:pic>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a:p>
        </p:txBody>
      </p:sp>
      <p:sp>
        <p:nvSpPr>
          <p:cNvPr id="4097" name="AutoShape 1"/>
          <p:cNvSpPr>
            <a:spLocks noChangeArrowheads="1"/>
          </p:cNvSpPr>
          <p:nvPr/>
        </p:nvSpPr>
        <p:spPr bwMode="auto">
          <a:xfrm>
            <a:off x="571472" y="1142984"/>
            <a:ext cx="7429552" cy="577850"/>
          </a:xfrm>
          <a:prstGeom prst="roundRect">
            <a:avLst>
              <a:gd name="adj" fmla="val 16667"/>
            </a:avLst>
          </a:prstGeom>
          <a:solidFill>
            <a:srgbClr val="99FF99"/>
          </a:solidFill>
          <a:ln w="19050">
            <a:solidFill>
              <a:srgbClr val="33CC33"/>
            </a:solidFill>
            <a:round/>
            <a:headEnd/>
            <a:tailEnd/>
          </a:ln>
        </p:spPr>
        <p:txBody>
          <a:bodyPr vert="horz" wrap="square" lIns="91440" tIns="45720" rIns="91440" bIns="45720" numCol="1" anchor="t" anchorCtr="0" compatLnSpc="1">
            <a:prstTxWarp prst="textNoShape">
              <a:avLst/>
            </a:prstTxWarp>
          </a:bodyPr>
          <a:lstStyle/>
          <a:p>
            <a:pPr marL="914400" marR="0" lvl="2" indent="0" algn="l" defTabSz="914400" rtl="0" eaLnBrk="1" fontAlgn="base" latinLnBrk="0" hangingPunct="1">
              <a:lnSpc>
                <a:spcPct val="100000"/>
              </a:lnSpc>
              <a:spcBef>
                <a:spcPct val="0"/>
              </a:spcBef>
              <a:spcAft>
                <a:spcPct val="0"/>
              </a:spcAft>
              <a:buClrTx/>
              <a:buSzPct val="100000"/>
              <a:buFontTx/>
              <a:buAutoNum type="arabicPeriod"/>
              <a:tabLst/>
            </a:pPr>
            <a:r>
              <a:rPr kumimoji="0" lang="es-PE"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Fortalecer  la extensión universitaria para potenciar nuestra vinculación con la sociedad.</a:t>
            </a:r>
            <a:endParaRPr kumimoji="0" lang="es-PE"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113" name="AutoShape 17"/>
          <p:cNvSpPr>
            <a:spLocks noChangeArrowheads="1"/>
          </p:cNvSpPr>
          <p:nvPr/>
        </p:nvSpPr>
        <p:spPr bwMode="auto">
          <a:xfrm>
            <a:off x="3128963" y="7978775"/>
            <a:ext cx="1744662" cy="50641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7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Investigación formativa: Incorporar la investigación en la formación de estudiantes de pregrado y posgrado</a:t>
            </a: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4112" name="AutoShape 16"/>
          <p:cNvSpPr>
            <a:spLocks noChangeArrowheads="1"/>
          </p:cNvSpPr>
          <p:nvPr/>
        </p:nvSpPr>
        <p:spPr bwMode="auto">
          <a:xfrm>
            <a:off x="5135563" y="7999413"/>
            <a:ext cx="1250950" cy="48260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7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Programa de implementación de la investigación formativa</a:t>
            </a: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4111" name="AutoShape 15"/>
          <p:cNvSpPr>
            <a:spLocks noChangeArrowheads="1"/>
          </p:cNvSpPr>
          <p:nvPr/>
        </p:nvSpPr>
        <p:spPr bwMode="auto">
          <a:xfrm>
            <a:off x="6683375" y="7999413"/>
            <a:ext cx="1152525" cy="19843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4110" name="AutoShape 14"/>
          <p:cNvSpPr>
            <a:spLocks noChangeArrowheads="1"/>
          </p:cNvSpPr>
          <p:nvPr/>
        </p:nvSpPr>
        <p:spPr bwMode="auto">
          <a:xfrm>
            <a:off x="6678613" y="8258175"/>
            <a:ext cx="1152525" cy="22701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7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Porcentaje de estudiantes</a:t>
            </a: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4109" name="AutoShape 13"/>
          <p:cNvSpPr>
            <a:spLocks noChangeArrowheads="1"/>
          </p:cNvSpPr>
          <p:nvPr/>
        </p:nvSpPr>
        <p:spPr bwMode="auto">
          <a:xfrm>
            <a:off x="8147050" y="8283575"/>
            <a:ext cx="1152525" cy="21590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7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75% estudiantes</a:t>
            </a: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4108" name="AutoShape 12"/>
          <p:cNvSpPr>
            <a:spLocks noChangeArrowheads="1"/>
          </p:cNvSpPr>
          <p:nvPr/>
        </p:nvSpPr>
        <p:spPr bwMode="auto">
          <a:xfrm>
            <a:off x="8156575" y="7993063"/>
            <a:ext cx="1152525" cy="20478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7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20% de docentes</a:t>
            </a: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4132" name="AutoShape 36"/>
          <p:cNvSpPr>
            <a:spLocks noChangeShapeType="1"/>
          </p:cNvSpPr>
          <p:nvPr/>
        </p:nvSpPr>
        <p:spPr bwMode="auto">
          <a:xfrm flipH="1">
            <a:off x="6518275" y="7769225"/>
            <a:ext cx="147638"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4107" name="AutoShape 11"/>
          <p:cNvSpPr>
            <a:spLocks noChangeShapeType="1"/>
          </p:cNvSpPr>
          <p:nvPr/>
        </p:nvSpPr>
        <p:spPr bwMode="auto">
          <a:xfrm flipH="1">
            <a:off x="7823200" y="8396288"/>
            <a:ext cx="303213"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4106" name="AutoShape 10"/>
          <p:cNvSpPr>
            <a:spLocks noChangeShapeType="1"/>
          </p:cNvSpPr>
          <p:nvPr/>
        </p:nvSpPr>
        <p:spPr bwMode="auto">
          <a:xfrm flipH="1">
            <a:off x="7835900" y="8113713"/>
            <a:ext cx="325438"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4105" name="AutoShape 9"/>
          <p:cNvSpPr>
            <a:spLocks noChangeShapeType="1"/>
          </p:cNvSpPr>
          <p:nvPr/>
        </p:nvSpPr>
        <p:spPr bwMode="auto">
          <a:xfrm flipH="1">
            <a:off x="6518275" y="8113713"/>
            <a:ext cx="141288"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4104" name="AutoShape 8"/>
          <p:cNvSpPr>
            <a:spLocks noChangeShapeType="1"/>
          </p:cNvSpPr>
          <p:nvPr/>
        </p:nvSpPr>
        <p:spPr bwMode="auto">
          <a:xfrm flipH="1">
            <a:off x="6518275" y="8367713"/>
            <a:ext cx="147638"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4103" name="AutoShape 7"/>
          <p:cNvSpPr>
            <a:spLocks noChangeShapeType="1"/>
          </p:cNvSpPr>
          <p:nvPr/>
        </p:nvSpPr>
        <p:spPr bwMode="auto">
          <a:xfrm flipH="1">
            <a:off x="6372225" y="8239125"/>
            <a:ext cx="14605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4102" name="AutoShape 6"/>
          <p:cNvSpPr>
            <a:spLocks noChangeShapeType="1"/>
          </p:cNvSpPr>
          <p:nvPr/>
        </p:nvSpPr>
        <p:spPr bwMode="auto">
          <a:xfrm flipH="1">
            <a:off x="4854575" y="8239125"/>
            <a:ext cx="258763"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4101" name="AutoShape 5"/>
          <p:cNvSpPr>
            <a:spLocks noChangeShapeType="1"/>
          </p:cNvSpPr>
          <p:nvPr/>
        </p:nvSpPr>
        <p:spPr bwMode="auto">
          <a:xfrm flipH="1">
            <a:off x="2774950" y="8277225"/>
            <a:ext cx="33655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4100" name="AutoShape 4"/>
          <p:cNvSpPr>
            <a:spLocks noChangeShapeType="1"/>
          </p:cNvSpPr>
          <p:nvPr/>
        </p:nvSpPr>
        <p:spPr bwMode="auto">
          <a:xfrm>
            <a:off x="6518275" y="8113713"/>
            <a:ext cx="0" cy="2540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4131" name="AutoShape 35"/>
          <p:cNvSpPr>
            <a:spLocks noChangeShapeType="1"/>
          </p:cNvSpPr>
          <p:nvPr/>
        </p:nvSpPr>
        <p:spPr bwMode="auto">
          <a:xfrm flipH="1">
            <a:off x="7815263" y="7653338"/>
            <a:ext cx="319087"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PE"/>
          </a:p>
        </p:txBody>
      </p:sp>
      <p:grpSp>
        <p:nvGrpSpPr>
          <p:cNvPr id="4114" name="Group 18"/>
          <p:cNvGrpSpPr>
            <a:grpSpLocks/>
          </p:cNvGrpSpPr>
          <p:nvPr/>
        </p:nvGrpSpPr>
        <p:grpSpPr bwMode="auto">
          <a:xfrm>
            <a:off x="357158" y="2285992"/>
            <a:ext cx="8166100" cy="3929303"/>
            <a:chOff x="2077" y="4264"/>
            <a:chExt cx="12861" cy="4442"/>
          </a:xfrm>
        </p:grpSpPr>
        <p:sp>
          <p:nvSpPr>
            <p:cNvPr id="4130" name="Text Box 34"/>
            <p:cNvSpPr txBox="1">
              <a:spLocks noChangeArrowheads="1"/>
            </p:cNvSpPr>
            <p:nvPr/>
          </p:nvSpPr>
          <p:spPr bwMode="auto">
            <a:xfrm>
              <a:off x="11659" y="4264"/>
              <a:ext cx="2124" cy="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smtClean="0">
                  <a:ln>
                    <a:noFill/>
                  </a:ln>
                  <a:solidFill>
                    <a:schemeClr val="tx1"/>
                  </a:solidFill>
                  <a:effectLst/>
                  <a:latin typeface="Bauhaus 93" pitchFamily="82" charset="0"/>
                  <a:ea typeface="Calibri" pitchFamily="34" charset="0"/>
                  <a:cs typeface="Times New Roman" pitchFamily="18" charset="0"/>
                </a:rPr>
                <a:t>INDICADORES </a:t>
              </a:r>
              <a:endParaRPr kumimoji="0" lang="es-PE" sz="1200" b="0" i="0" u="none" strike="noStrike" cap="none" normalizeH="0" baseline="0" smtClean="0">
                <a:ln>
                  <a:noFill/>
                </a:ln>
                <a:solidFill>
                  <a:schemeClr val="tx1"/>
                </a:solidFill>
                <a:effectLst/>
                <a:latin typeface="Arial" pitchFamily="34" charset="0"/>
                <a:cs typeface="Arial" pitchFamily="34" charset="0"/>
              </a:endParaRPr>
            </a:p>
          </p:txBody>
        </p:sp>
        <p:sp>
          <p:nvSpPr>
            <p:cNvPr id="4129" name="AutoShape 33"/>
            <p:cNvSpPr>
              <a:spLocks noChangeArrowheads="1"/>
            </p:cNvSpPr>
            <p:nvPr/>
          </p:nvSpPr>
          <p:spPr bwMode="auto">
            <a:xfrm>
              <a:off x="2077" y="5734"/>
              <a:ext cx="3477" cy="2398"/>
            </a:xfrm>
            <a:prstGeom prst="roundRect">
              <a:avLst>
                <a:gd name="adj" fmla="val 16667"/>
              </a:avLst>
            </a:prstGeom>
            <a:solidFill>
              <a:srgbClr val="FFFFFF"/>
            </a:solidFill>
            <a:ln w="28575">
              <a:solidFill>
                <a:srgbClr val="33CC33"/>
              </a:solidFill>
              <a:round/>
              <a:headEnd/>
              <a:tailEnd/>
            </a:ln>
            <a:effectLst>
              <a:outerShdw dist="107763" dir="81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smtClean="0">
                  <a:ln>
                    <a:noFill/>
                  </a:ln>
                  <a:solidFill>
                    <a:schemeClr val="tx1"/>
                  </a:solidFill>
                  <a:effectLst/>
                  <a:latin typeface="Arial" pitchFamily="34" charset="0"/>
                  <a:ea typeface="Calibri" pitchFamily="34" charset="0"/>
                  <a:cs typeface="MyriadPro-Regular"/>
                </a:rPr>
                <a:t>Extensión:</a:t>
              </a:r>
              <a:r>
                <a:rPr kumimoji="0" lang="es-PE" sz="1200" b="0" i="0" u="none" strike="noStrike" cap="none" normalizeH="0" baseline="0" smtClean="0">
                  <a:ln>
                    <a:noFill/>
                  </a:ln>
                  <a:solidFill>
                    <a:schemeClr val="tx1"/>
                  </a:solidFill>
                  <a:effectLst/>
                  <a:latin typeface="Arial" pitchFamily="34" charset="0"/>
                  <a:ea typeface="Calibri" pitchFamily="34" charset="0"/>
                  <a:cs typeface="MyriadPro-Regular"/>
                </a:rPr>
                <a:t> Promover, ejecutar, monitorear, evaluar y difundir Cursos de Extensión para la Actualización Continua y Universidad para Adultos Mayores.</a:t>
              </a:r>
              <a:endParaRPr kumimoji="0" lang="es-PE" sz="12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PE" sz="1200" b="0" i="0" u="none" strike="noStrike" cap="none" normalizeH="0" baseline="0" smtClean="0">
                  <a:ln>
                    <a:noFill/>
                  </a:ln>
                  <a:solidFill>
                    <a:schemeClr val="tx1"/>
                  </a:solidFill>
                  <a:effectLst/>
                  <a:latin typeface="Arial" pitchFamily="34" charset="0"/>
                  <a:ea typeface="Calibri" pitchFamily="34" charset="0"/>
                  <a:cs typeface="MyriadPro-Regular"/>
                </a:rPr>
                <a:t>Promover y ejecutar Actividades y Talleres Artísticos y Culturales.</a:t>
              </a:r>
              <a:endParaRPr kumimoji="0" lang="es-PE" sz="1200" b="0" i="0" u="none" strike="noStrike" cap="none" normalizeH="0" baseline="0" smtClean="0">
                <a:ln>
                  <a:noFill/>
                </a:ln>
                <a:solidFill>
                  <a:schemeClr val="tx1"/>
                </a:solidFill>
                <a:effectLst/>
                <a:latin typeface="Arial" pitchFamily="34" charset="0"/>
                <a:cs typeface="Arial" pitchFamily="34" charset="0"/>
              </a:endParaRPr>
            </a:p>
          </p:txBody>
        </p:sp>
        <p:sp>
          <p:nvSpPr>
            <p:cNvPr id="4128" name="AutoShape 32"/>
            <p:cNvSpPr>
              <a:spLocks noChangeArrowheads="1"/>
            </p:cNvSpPr>
            <p:nvPr/>
          </p:nvSpPr>
          <p:spPr bwMode="auto">
            <a:xfrm>
              <a:off x="6583" y="5104"/>
              <a:ext cx="3365" cy="725"/>
            </a:xfrm>
            <a:prstGeom prst="roundRect">
              <a:avLst>
                <a:gd name="adj" fmla="val 16667"/>
              </a:avLst>
            </a:prstGeom>
            <a:solidFill>
              <a:srgbClr val="99FF99"/>
            </a:solidFill>
            <a:ln w="9525">
              <a:solidFill>
                <a:srgbClr val="33CC33"/>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4.1.2.1.1 Programa de cursos de extensión para la actualización continua. </a:t>
              </a:r>
              <a:endParaRPr kumimoji="0" lang="es-PE" sz="1200" b="0" i="0" u="none" strike="noStrike" cap="none" normalizeH="0" baseline="0" smtClean="0">
                <a:ln>
                  <a:noFill/>
                </a:ln>
                <a:solidFill>
                  <a:schemeClr val="tx1"/>
                </a:solidFill>
                <a:effectLst/>
                <a:latin typeface="Arial" pitchFamily="34" charset="0"/>
                <a:cs typeface="Arial" pitchFamily="34" charset="0"/>
              </a:endParaRPr>
            </a:p>
          </p:txBody>
        </p:sp>
        <p:sp>
          <p:nvSpPr>
            <p:cNvPr id="4127" name="AutoShape 31"/>
            <p:cNvSpPr>
              <a:spLocks noChangeArrowheads="1"/>
            </p:cNvSpPr>
            <p:nvPr/>
          </p:nvSpPr>
          <p:spPr bwMode="auto">
            <a:xfrm>
              <a:off x="6583" y="6499"/>
              <a:ext cx="3365" cy="754"/>
            </a:xfrm>
            <a:prstGeom prst="roundRect">
              <a:avLst>
                <a:gd name="adj" fmla="val 16667"/>
              </a:avLst>
            </a:prstGeom>
            <a:solidFill>
              <a:srgbClr val="99FF99"/>
            </a:solidFill>
            <a:ln w="9525">
              <a:solidFill>
                <a:srgbClr val="33CC33"/>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4.1.2.1.2 P</a:t>
              </a:r>
              <a:r>
                <a:rPr kumimoji="0" lang="es-PE" sz="1200" b="1" i="0" u="none" strike="noStrike" cap="none" normalizeH="0" baseline="0" smtClean="0">
                  <a:ln>
                    <a:noFill/>
                  </a:ln>
                  <a:solidFill>
                    <a:schemeClr val="tx1"/>
                  </a:solidFill>
                  <a:effectLst/>
                  <a:latin typeface="Arial" pitchFamily="34" charset="0"/>
                  <a:ea typeface="Calibri" pitchFamily="34" charset="0"/>
                  <a:cs typeface="Arial" pitchFamily="34" charset="0"/>
                </a:rPr>
                <a:t>rograma de extensión universitaria para adultos mayores.</a:t>
              </a:r>
              <a:r>
                <a:rPr kumimoji="0" lang="es-PE"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s-PE" sz="1200" b="0" i="0" u="none" strike="noStrike" cap="none" normalizeH="0" baseline="0" smtClean="0">
                <a:ln>
                  <a:noFill/>
                </a:ln>
                <a:solidFill>
                  <a:schemeClr val="tx1"/>
                </a:solidFill>
                <a:effectLst/>
                <a:latin typeface="Arial" pitchFamily="34" charset="0"/>
                <a:cs typeface="Arial" pitchFamily="34" charset="0"/>
              </a:endParaRPr>
            </a:p>
          </p:txBody>
        </p:sp>
        <p:sp>
          <p:nvSpPr>
            <p:cNvPr id="4126" name="AutoShape 30"/>
            <p:cNvSpPr>
              <a:spLocks noChangeArrowheads="1"/>
            </p:cNvSpPr>
            <p:nvPr/>
          </p:nvSpPr>
          <p:spPr bwMode="auto">
            <a:xfrm>
              <a:off x="10293" y="5027"/>
              <a:ext cx="4645" cy="852"/>
            </a:xfrm>
            <a:prstGeom prst="roundRect">
              <a:avLst>
                <a:gd name="adj" fmla="val 16667"/>
              </a:avLst>
            </a:prstGeom>
            <a:solidFill>
              <a:srgbClr val="FFFFFF"/>
            </a:solidFill>
            <a:ln w="19050">
              <a:solidFill>
                <a:srgbClr val="33CC33"/>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4.1.2.1.1.1 Número de </a:t>
              </a:r>
              <a:r>
                <a:rPr kumimoji="0" lang="es-PE"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programas de extensión para la actualización continua.</a:t>
              </a:r>
              <a:endParaRPr kumimoji="0" lang="es-PE"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125" name="Text Box 29"/>
            <p:cNvSpPr txBox="1">
              <a:spLocks noChangeArrowheads="1"/>
            </p:cNvSpPr>
            <p:nvPr/>
          </p:nvSpPr>
          <p:spPr bwMode="auto">
            <a:xfrm>
              <a:off x="2627" y="4985"/>
              <a:ext cx="2463" cy="48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smtClean="0">
                  <a:ln>
                    <a:noFill/>
                  </a:ln>
                  <a:solidFill>
                    <a:schemeClr val="tx1"/>
                  </a:solidFill>
                  <a:effectLst/>
                  <a:latin typeface="Bauhaus 93" pitchFamily="82" charset="0"/>
                  <a:ea typeface="Calibri" pitchFamily="34" charset="0"/>
                  <a:cs typeface="Times New Roman" pitchFamily="18" charset="0"/>
                </a:rPr>
                <a:t>4.1.2.1. ESTRATEGIAS </a:t>
              </a:r>
              <a:endParaRPr kumimoji="0" lang="es-PE" sz="1200" b="0" i="0" u="none" strike="noStrike" cap="none" normalizeH="0" baseline="0" smtClean="0">
                <a:ln>
                  <a:noFill/>
                </a:ln>
                <a:solidFill>
                  <a:schemeClr val="tx1"/>
                </a:solidFill>
                <a:effectLst/>
                <a:latin typeface="Arial" pitchFamily="34" charset="0"/>
                <a:cs typeface="Arial" pitchFamily="34" charset="0"/>
              </a:endParaRPr>
            </a:p>
          </p:txBody>
        </p:sp>
        <p:sp>
          <p:nvSpPr>
            <p:cNvPr id="4124" name="Text Box 28"/>
            <p:cNvSpPr txBox="1">
              <a:spLocks noChangeArrowheads="1"/>
            </p:cNvSpPr>
            <p:nvPr/>
          </p:nvSpPr>
          <p:spPr bwMode="auto">
            <a:xfrm>
              <a:off x="7114" y="4369"/>
              <a:ext cx="2124" cy="51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smtClean="0">
                  <a:ln>
                    <a:noFill/>
                  </a:ln>
                  <a:solidFill>
                    <a:schemeClr val="tx1"/>
                  </a:solidFill>
                  <a:effectLst/>
                  <a:latin typeface="Bauhaus 93" pitchFamily="82" charset="0"/>
                  <a:ea typeface="Calibri" pitchFamily="34" charset="0"/>
                  <a:cs typeface="Times New Roman" pitchFamily="18" charset="0"/>
                </a:rPr>
                <a:t>LÍNEAS DE ACCIÓN </a:t>
              </a:r>
              <a:endParaRPr kumimoji="0" lang="es-PE" sz="1200" b="0" i="0" u="none" strike="noStrike" cap="none" normalizeH="0" baseline="0" smtClean="0">
                <a:ln>
                  <a:noFill/>
                </a:ln>
                <a:solidFill>
                  <a:schemeClr val="tx1"/>
                </a:solidFill>
                <a:effectLst/>
                <a:latin typeface="Arial" pitchFamily="34" charset="0"/>
                <a:cs typeface="Arial" pitchFamily="34" charset="0"/>
              </a:endParaRPr>
            </a:p>
          </p:txBody>
        </p:sp>
        <p:sp>
          <p:nvSpPr>
            <p:cNvPr id="4123" name="AutoShape 27"/>
            <p:cNvSpPr>
              <a:spLocks noChangeArrowheads="1"/>
            </p:cNvSpPr>
            <p:nvPr/>
          </p:nvSpPr>
          <p:spPr bwMode="auto">
            <a:xfrm>
              <a:off x="10293" y="6499"/>
              <a:ext cx="4645" cy="834"/>
            </a:xfrm>
            <a:prstGeom prst="roundRect">
              <a:avLst>
                <a:gd name="adj" fmla="val 16667"/>
              </a:avLst>
            </a:prstGeom>
            <a:solidFill>
              <a:srgbClr val="FFFFFF"/>
            </a:solidFill>
            <a:ln w="19050">
              <a:solidFill>
                <a:srgbClr val="33CC33"/>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4.1.2.1.2.1 Número de</a:t>
              </a:r>
              <a:r>
                <a:rPr kumimoji="0" lang="es-PE"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PE"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programas de extensión universitaria para adultos mayores.</a:t>
              </a:r>
              <a:r>
                <a:rPr kumimoji="0" lang="es-PE"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s-PE"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122" name="AutoShape 26"/>
            <p:cNvSpPr>
              <a:spLocks noChangeArrowheads="1"/>
            </p:cNvSpPr>
            <p:nvPr/>
          </p:nvSpPr>
          <p:spPr bwMode="auto">
            <a:xfrm>
              <a:off x="6499" y="7864"/>
              <a:ext cx="3449" cy="761"/>
            </a:xfrm>
            <a:prstGeom prst="roundRect">
              <a:avLst>
                <a:gd name="adj" fmla="val 16667"/>
              </a:avLst>
            </a:prstGeom>
            <a:solidFill>
              <a:srgbClr val="99FF99"/>
            </a:solidFill>
            <a:ln w="9525">
              <a:solidFill>
                <a:srgbClr val="33CC33"/>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4.1.2.1.3 P</a:t>
              </a:r>
              <a:r>
                <a:rPr kumimoji="0" lang="es-PE" sz="1200" b="1" i="0" u="none" strike="noStrike" cap="none" normalizeH="0" baseline="0" smtClean="0">
                  <a:ln>
                    <a:noFill/>
                  </a:ln>
                  <a:solidFill>
                    <a:schemeClr val="tx1"/>
                  </a:solidFill>
                  <a:effectLst/>
                  <a:latin typeface="Arial" pitchFamily="34" charset="0"/>
                  <a:ea typeface="Calibri" pitchFamily="34" charset="0"/>
                  <a:cs typeface="Arial" pitchFamily="34" charset="0"/>
                </a:rPr>
                <a:t>rograma de promoción cultural.</a:t>
              </a:r>
              <a:endParaRPr kumimoji="0" lang="es-PE" sz="1200" b="0" i="0" u="none" strike="noStrike" cap="none" normalizeH="0" baseline="0" smtClean="0">
                <a:ln>
                  <a:noFill/>
                </a:ln>
                <a:solidFill>
                  <a:schemeClr val="tx1"/>
                </a:solidFill>
                <a:effectLst/>
                <a:latin typeface="Arial" pitchFamily="34" charset="0"/>
                <a:cs typeface="Arial" pitchFamily="34" charset="0"/>
              </a:endParaRPr>
            </a:p>
          </p:txBody>
        </p:sp>
        <p:sp>
          <p:nvSpPr>
            <p:cNvPr id="4121" name="AutoShape 25"/>
            <p:cNvSpPr>
              <a:spLocks noChangeArrowheads="1"/>
            </p:cNvSpPr>
            <p:nvPr/>
          </p:nvSpPr>
          <p:spPr bwMode="auto">
            <a:xfrm>
              <a:off x="10293" y="7911"/>
              <a:ext cx="4645" cy="795"/>
            </a:xfrm>
            <a:prstGeom prst="roundRect">
              <a:avLst>
                <a:gd name="adj" fmla="val 16667"/>
              </a:avLst>
            </a:prstGeom>
            <a:solidFill>
              <a:srgbClr val="FFFFFF"/>
            </a:solidFill>
            <a:ln w="19050">
              <a:solidFill>
                <a:srgbClr val="33CC33"/>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4.1.2.1.3.1 Número de</a:t>
              </a:r>
              <a:r>
                <a:rPr kumimoji="0" lang="es-PE"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PE"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programas de promoción cultural implementado por el CEUPS de la Facultad.</a:t>
              </a:r>
              <a:endParaRPr kumimoji="0" lang="es-PE"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120" name="AutoShape 24"/>
            <p:cNvSpPr>
              <a:spLocks noChangeShapeType="1"/>
            </p:cNvSpPr>
            <p:nvPr/>
          </p:nvSpPr>
          <p:spPr bwMode="auto">
            <a:xfrm flipV="1">
              <a:off x="5554" y="5445"/>
              <a:ext cx="1054" cy="1440"/>
            </a:xfrm>
            <a:prstGeom prst="straightConnector1">
              <a:avLst/>
            </a:prstGeom>
            <a:noFill/>
            <a:ln w="9525">
              <a:solidFill>
                <a:srgbClr val="00B050"/>
              </a:solidFill>
              <a:round/>
              <a:headEnd/>
              <a:tailEnd type="triangle" w="med" len="med"/>
            </a:ln>
          </p:spPr>
          <p:txBody>
            <a:bodyPr vert="horz" wrap="square" lIns="91440" tIns="45720" rIns="91440" bIns="45720" numCol="1" anchor="t" anchorCtr="0" compatLnSpc="1">
              <a:prstTxWarp prst="textNoShape">
                <a:avLst/>
              </a:prstTxWarp>
            </a:bodyPr>
            <a:lstStyle/>
            <a:p>
              <a:endParaRPr lang="es-PE" sz="1200"/>
            </a:p>
          </p:txBody>
        </p:sp>
        <p:sp>
          <p:nvSpPr>
            <p:cNvPr id="4119" name="AutoShape 23"/>
            <p:cNvSpPr>
              <a:spLocks noChangeShapeType="1"/>
            </p:cNvSpPr>
            <p:nvPr/>
          </p:nvSpPr>
          <p:spPr bwMode="auto">
            <a:xfrm flipV="1">
              <a:off x="5554" y="6885"/>
              <a:ext cx="1029" cy="30"/>
            </a:xfrm>
            <a:prstGeom prst="straightConnector1">
              <a:avLst/>
            </a:prstGeom>
            <a:noFill/>
            <a:ln w="9525">
              <a:solidFill>
                <a:srgbClr val="00B050"/>
              </a:solidFill>
              <a:round/>
              <a:headEnd/>
              <a:tailEnd type="triangle" w="med" len="med"/>
            </a:ln>
          </p:spPr>
          <p:txBody>
            <a:bodyPr vert="horz" wrap="square" lIns="91440" tIns="45720" rIns="91440" bIns="45720" numCol="1" anchor="t" anchorCtr="0" compatLnSpc="1">
              <a:prstTxWarp prst="textNoShape">
                <a:avLst/>
              </a:prstTxWarp>
            </a:bodyPr>
            <a:lstStyle/>
            <a:p>
              <a:endParaRPr lang="es-PE" sz="1200"/>
            </a:p>
          </p:txBody>
        </p:sp>
        <p:sp>
          <p:nvSpPr>
            <p:cNvPr id="4118" name="AutoShape 22"/>
            <p:cNvSpPr>
              <a:spLocks noChangeShapeType="1"/>
            </p:cNvSpPr>
            <p:nvPr/>
          </p:nvSpPr>
          <p:spPr bwMode="auto">
            <a:xfrm>
              <a:off x="5554" y="6930"/>
              <a:ext cx="945" cy="1170"/>
            </a:xfrm>
            <a:prstGeom prst="straightConnector1">
              <a:avLst/>
            </a:prstGeom>
            <a:noFill/>
            <a:ln w="9525">
              <a:solidFill>
                <a:srgbClr val="00B050"/>
              </a:solidFill>
              <a:round/>
              <a:headEnd/>
              <a:tailEnd type="triangle" w="med" len="med"/>
            </a:ln>
          </p:spPr>
          <p:txBody>
            <a:bodyPr vert="horz" wrap="square" lIns="91440" tIns="45720" rIns="91440" bIns="45720" numCol="1" anchor="t" anchorCtr="0" compatLnSpc="1">
              <a:prstTxWarp prst="textNoShape">
                <a:avLst/>
              </a:prstTxWarp>
            </a:bodyPr>
            <a:lstStyle/>
            <a:p>
              <a:endParaRPr lang="es-PE" sz="1200"/>
            </a:p>
          </p:txBody>
        </p:sp>
        <p:sp>
          <p:nvSpPr>
            <p:cNvPr id="4117" name="AutoShape 21"/>
            <p:cNvSpPr>
              <a:spLocks noChangeShapeType="1"/>
            </p:cNvSpPr>
            <p:nvPr/>
          </p:nvSpPr>
          <p:spPr bwMode="auto">
            <a:xfrm>
              <a:off x="9948" y="5400"/>
              <a:ext cx="345" cy="0"/>
            </a:xfrm>
            <a:prstGeom prst="straightConnector1">
              <a:avLst/>
            </a:prstGeom>
            <a:noFill/>
            <a:ln w="9525">
              <a:solidFill>
                <a:srgbClr val="00B050"/>
              </a:solidFill>
              <a:round/>
              <a:headEnd/>
              <a:tailEnd type="triangle" w="med" len="med"/>
            </a:ln>
          </p:spPr>
          <p:txBody>
            <a:bodyPr vert="horz" wrap="square" lIns="91440" tIns="45720" rIns="91440" bIns="45720" numCol="1" anchor="t" anchorCtr="0" compatLnSpc="1">
              <a:prstTxWarp prst="textNoShape">
                <a:avLst/>
              </a:prstTxWarp>
            </a:bodyPr>
            <a:lstStyle/>
            <a:p>
              <a:endParaRPr lang="es-PE" sz="1200"/>
            </a:p>
          </p:txBody>
        </p:sp>
        <p:sp>
          <p:nvSpPr>
            <p:cNvPr id="4116" name="AutoShape 20"/>
            <p:cNvSpPr>
              <a:spLocks noChangeShapeType="1"/>
            </p:cNvSpPr>
            <p:nvPr/>
          </p:nvSpPr>
          <p:spPr bwMode="auto">
            <a:xfrm>
              <a:off x="9923" y="6825"/>
              <a:ext cx="370" cy="15"/>
            </a:xfrm>
            <a:prstGeom prst="straightConnector1">
              <a:avLst/>
            </a:prstGeom>
            <a:noFill/>
            <a:ln w="9525">
              <a:solidFill>
                <a:srgbClr val="00B050"/>
              </a:solidFill>
              <a:round/>
              <a:headEnd/>
              <a:tailEnd type="triangle" w="med" len="med"/>
            </a:ln>
          </p:spPr>
          <p:txBody>
            <a:bodyPr vert="horz" wrap="square" lIns="91440" tIns="45720" rIns="91440" bIns="45720" numCol="1" anchor="t" anchorCtr="0" compatLnSpc="1">
              <a:prstTxWarp prst="textNoShape">
                <a:avLst/>
              </a:prstTxWarp>
            </a:bodyPr>
            <a:lstStyle/>
            <a:p>
              <a:endParaRPr lang="es-PE" sz="1200"/>
            </a:p>
          </p:txBody>
        </p:sp>
        <p:sp>
          <p:nvSpPr>
            <p:cNvPr id="4115" name="AutoShape 19"/>
            <p:cNvSpPr>
              <a:spLocks noChangeShapeType="1"/>
            </p:cNvSpPr>
            <p:nvPr/>
          </p:nvSpPr>
          <p:spPr bwMode="auto">
            <a:xfrm>
              <a:off x="9948" y="8205"/>
              <a:ext cx="345" cy="0"/>
            </a:xfrm>
            <a:prstGeom prst="straightConnector1">
              <a:avLst/>
            </a:prstGeom>
            <a:noFill/>
            <a:ln w="9525">
              <a:solidFill>
                <a:srgbClr val="00B050"/>
              </a:solidFill>
              <a:round/>
              <a:headEnd/>
              <a:tailEnd type="triangle" w="med" len="med"/>
            </a:ln>
          </p:spPr>
          <p:txBody>
            <a:bodyPr vert="horz" wrap="square" lIns="91440" tIns="45720" rIns="91440" bIns="45720" numCol="1" anchor="t" anchorCtr="0" compatLnSpc="1">
              <a:prstTxWarp prst="textNoShape">
                <a:avLst/>
              </a:prstTxWarp>
            </a:bodyPr>
            <a:lstStyle/>
            <a:p>
              <a:endParaRPr lang="es-PE" sz="1200"/>
            </a:p>
          </p:txBody>
        </p:sp>
      </p:grpSp>
      <p:sp>
        <p:nvSpPr>
          <p:cNvPr id="413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4150" name="Rectangle 5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40 CuadroTexto"/>
          <p:cNvSpPr txBox="1"/>
          <p:nvPr/>
        </p:nvSpPr>
        <p:spPr>
          <a:xfrm>
            <a:off x="5072066" y="428604"/>
            <a:ext cx="3143272" cy="646331"/>
          </a:xfrm>
          <a:prstGeom prst="rect">
            <a:avLst/>
          </a:prstGeom>
          <a:noFill/>
        </p:spPr>
        <p:txBody>
          <a:bodyPr wrap="square" rtlCol="0">
            <a:spAutoFit/>
          </a:bodyPr>
          <a:lstStyle/>
          <a:p>
            <a:pPr marL="0" lvl="4"/>
            <a:r>
              <a:rPr kumimoji="0" lang="es-PE" b="1" i="0" u="none" strike="noStrike" cap="none" normalizeH="0" baseline="0" dirty="0" smtClean="0" bmk="_Toc404679744">
                <a:ln>
                  <a:noFill/>
                </a:ln>
                <a:solidFill>
                  <a:schemeClr val="tx1"/>
                </a:solidFill>
                <a:effectLst/>
                <a:latin typeface="Algerian" pitchFamily="82" charset="0"/>
                <a:ea typeface="Times New Roman" pitchFamily="18" charset="0"/>
              </a:rPr>
              <a:t>Objetivo Específico:</a:t>
            </a:r>
            <a:r>
              <a:rPr kumimoji="0" lang="es-PE" b="1" i="0" u="none" strike="noStrike" cap="none" normalizeH="0" baseline="0" dirty="0" smtClean="0">
                <a:ln>
                  <a:noFill/>
                </a:ln>
                <a:solidFill>
                  <a:schemeClr val="tx1"/>
                </a:solidFill>
                <a:effectLst/>
                <a:latin typeface="Algerian" pitchFamily="82" charset="0"/>
                <a:ea typeface="Times New Roman" pitchFamily="18" charset="0"/>
              </a:rPr>
              <a:t> </a:t>
            </a:r>
            <a:endParaRPr kumimoji="0" lang="es-PE" b="1" i="1" u="none" strike="noStrike" cap="none" normalizeH="0" baseline="0" dirty="0" smtClean="0">
              <a:ln>
                <a:noFill/>
              </a:ln>
              <a:solidFill>
                <a:schemeClr val="tx1"/>
              </a:solidFill>
              <a:effectLst/>
              <a:latin typeface="Calibri" pitchFamily="34" charset="0"/>
              <a:ea typeface="Times New Roman" pitchFamily="18" charset="0"/>
            </a:endParaRPr>
          </a:p>
          <a:p>
            <a:endParaRPr lang="es-PE" dirty="0"/>
          </a:p>
        </p:txBody>
      </p:sp>
    </p:spTree>
  </p:cSld>
  <p:clrMapOvr>
    <a:masterClrMapping/>
  </p:clrMapOvr>
  <p:transition>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ages3.wikia.nocookie.net/__cb20111010201233/prueba1921/es/images/3/36/Fondo_Naranja.jpg"/>
          <p:cNvPicPr>
            <a:picLocks noChangeAspect="1" noChangeArrowheads="1"/>
          </p:cNvPicPr>
          <p:nvPr/>
        </p:nvPicPr>
        <p:blipFill>
          <a:blip r:embed="rId2"/>
          <a:srcRect/>
          <a:stretch>
            <a:fillRect/>
          </a:stretch>
        </p:blipFill>
        <p:spPr bwMode="auto">
          <a:xfrm rot="10800000">
            <a:off x="1" y="0"/>
            <a:ext cx="9143999" cy="6858000"/>
          </a:xfrm>
          <a:prstGeom prst="rect">
            <a:avLst/>
          </a:prstGeom>
          <a:noFill/>
          <a:scene3d>
            <a:camera prst="orthographicFront"/>
            <a:lightRig rig="threePt" dir="t"/>
          </a:scene3d>
          <a:sp3d>
            <a:bevelT/>
          </a:sp3d>
        </p:spPr>
      </p:pic>
      <p:pic>
        <p:nvPicPr>
          <p:cNvPr id="7" name="Imagen 11" descr="Facultad_de_Psicologia_UNMSM_logo"/>
          <p:cNvPicPr>
            <a:picLocks noChangeAspect="1" noChangeArrowheads="1"/>
          </p:cNvPicPr>
          <p:nvPr/>
        </p:nvPicPr>
        <p:blipFill>
          <a:blip r:embed="rId3" cstate="print"/>
          <a:srcRect/>
          <a:stretch>
            <a:fillRect/>
          </a:stretch>
        </p:blipFill>
        <p:spPr bwMode="auto">
          <a:xfrm>
            <a:off x="133351" y="123825"/>
            <a:ext cx="2081195" cy="518447"/>
          </a:xfrm>
          <a:prstGeom prst="rect">
            <a:avLst/>
          </a:prstGeom>
          <a:noFill/>
          <a:ln w="9525">
            <a:noFill/>
            <a:miter lim="800000"/>
            <a:headEnd/>
            <a:tailEnd/>
          </a:ln>
        </p:spPr>
      </p:pic>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a:p>
        </p:txBody>
      </p:sp>
      <p:sp>
        <p:nvSpPr>
          <p:cNvPr id="45057" name="AutoShape 1"/>
          <p:cNvSpPr>
            <a:spLocks noChangeArrowheads="1"/>
          </p:cNvSpPr>
          <p:nvPr/>
        </p:nvSpPr>
        <p:spPr bwMode="auto">
          <a:xfrm>
            <a:off x="428596" y="1285860"/>
            <a:ext cx="8001056" cy="577850"/>
          </a:xfrm>
          <a:prstGeom prst="roundRect">
            <a:avLst>
              <a:gd name="adj" fmla="val 16667"/>
            </a:avLst>
          </a:prstGeom>
          <a:solidFill>
            <a:srgbClr val="99FF99"/>
          </a:solidFill>
          <a:ln w="19050">
            <a:solidFill>
              <a:srgbClr val="33CC33"/>
            </a:solidFill>
            <a:round/>
            <a:headEnd/>
            <a:tailEnd/>
          </a:ln>
        </p:spPr>
        <p:txBody>
          <a:bodyPr vert="horz" wrap="square" lIns="91440" tIns="45720" rIns="91440" bIns="45720" numCol="1" anchor="t" anchorCtr="0" compatLnSpc="1">
            <a:prstTxWarp prst="textNoShape">
              <a:avLst/>
            </a:prstTxWarp>
          </a:bodyPr>
          <a:lstStyle/>
          <a:p>
            <a:pPr marL="914400" marR="0" lvl="2" indent="0" algn="l" defTabSz="914400" rtl="0" eaLnBrk="1" fontAlgn="base" latinLnBrk="0" hangingPunct="1">
              <a:lnSpc>
                <a:spcPct val="100000"/>
              </a:lnSpc>
              <a:spcBef>
                <a:spcPct val="0"/>
              </a:spcBef>
              <a:spcAft>
                <a:spcPct val="0"/>
              </a:spcAft>
              <a:buClrTx/>
              <a:buSzPct val="100000"/>
              <a:buFontTx/>
              <a:buAutoNum type="arabicPeriod"/>
              <a:tabLst/>
            </a:pPr>
            <a:r>
              <a:rPr kumimoji="0" lang="es-PE"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Fortalecer la proyección social para potenciar nuestra vinculación con la sociedad.</a:t>
            </a:r>
            <a:endParaRPr kumimoji="0" lang="es-PE" sz="1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5060" name="Group 4"/>
          <p:cNvGrpSpPr>
            <a:grpSpLocks/>
          </p:cNvGrpSpPr>
          <p:nvPr/>
        </p:nvGrpSpPr>
        <p:grpSpPr bwMode="auto">
          <a:xfrm>
            <a:off x="214282" y="2428868"/>
            <a:ext cx="8661400" cy="3046417"/>
            <a:chOff x="1530" y="4665"/>
            <a:chExt cx="13640" cy="3786"/>
          </a:xfrm>
        </p:grpSpPr>
        <p:cxnSp>
          <p:nvCxnSpPr>
            <p:cNvPr id="45061" name="AutoShape 5"/>
            <p:cNvCxnSpPr>
              <a:cxnSpLocks noChangeShapeType="1"/>
            </p:cNvCxnSpPr>
            <p:nvPr/>
          </p:nvCxnSpPr>
          <p:spPr bwMode="auto">
            <a:xfrm flipV="1">
              <a:off x="10180" y="7356"/>
              <a:ext cx="402" cy="304"/>
            </a:xfrm>
            <a:prstGeom prst="straightConnector1">
              <a:avLst/>
            </a:prstGeom>
            <a:noFill/>
            <a:ln w="9525">
              <a:solidFill>
                <a:srgbClr val="00B050"/>
              </a:solidFill>
              <a:round/>
              <a:headEnd/>
              <a:tailEnd type="triangle" w="med" len="med"/>
            </a:ln>
          </p:spPr>
        </p:cxnSp>
        <p:sp>
          <p:nvSpPr>
            <p:cNvPr id="45062" name="AutoShape 6"/>
            <p:cNvSpPr>
              <a:spLocks noChangeArrowheads="1"/>
            </p:cNvSpPr>
            <p:nvPr/>
          </p:nvSpPr>
          <p:spPr bwMode="auto">
            <a:xfrm>
              <a:off x="1530" y="5564"/>
              <a:ext cx="4136" cy="2546"/>
            </a:xfrm>
            <a:prstGeom prst="roundRect">
              <a:avLst>
                <a:gd name="adj" fmla="val 16667"/>
              </a:avLst>
            </a:prstGeom>
            <a:solidFill>
              <a:srgbClr val="FFFFFF"/>
            </a:solidFill>
            <a:ln w="28575">
              <a:solidFill>
                <a:srgbClr val="33CC33"/>
              </a:solidFill>
              <a:round/>
              <a:headEnd/>
              <a:tailEnd/>
            </a:ln>
            <a:effectLst>
              <a:outerShdw dist="107763" dir="81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100" b="1" i="0" u="none" strike="noStrike" cap="none" normalizeH="0" baseline="0" smtClean="0">
                  <a:ln>
                    <a:noFill/>
                  </a:ln>
                  <a:solidFill>
                    <a:schemeClr val="tx1"/>
                  </a:solidFill>
                  <a:effectLst/>
                  <a:latin typeface="Calibri" pitchFamily="34" charset="0"/>
                  <a:cs typeface="Arial" pitchFamily="34" charset="0"/>
                </a:rPr>
                <a:t>Proyección:</a:t>
              </a:r>
              <a:r>
                <a:rPr kumimoji="0" lang="es-PE" sz="1100" b="0" i="0" u="none" strike="noStrike" cap="none" normalizeH="0" baseline="0" smtClean="0">
                  <a:ln>
                    <a:noFill/>
                  </a:ln>
                  <a:solidFill>
                    <a:schemeClr val="tx1"/>
                  </a:solidFill>
                  <a:effectLst/>
                  <a:latin typeface="Calibri" pitchFamily="34" charset="0"/>
                  <a:cs typeface="Arial" pitchFamily="34" charset="0"/>
                </a:rPr>
                <a:t> Promover, ejecutar, monitorear, evaluar y difundir proyectos de  desarrollo social que contribuyan a la solución de la problemática nacional.</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PE" sz="1100" b="0" i="0" u="none" strike="noStrike" cap="none" normalizeH="0" baseline="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smtClean="0">
                  <a:ln>
                    <a:noFill/>
                  </a:ln>
                  <a:solidFill>
                    <a:schemeClr val="tx1"/>
                  </a:solidFill>
                  <a:effectLst/>
                  <a:latin typeface="Calibri" pitchFamily="34" charset="0"/>
                  <a:cs typeface="Arial" pitchFamily="34" charset="0"/>
                </a:rPr>
                <a:t>Brindar y promover servicios de asesoría y consultoría a la comunidad.</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smtClean="0">
                  <a:ln>
                    <a:noFill/>
                  </a:ln>
                  <a:solidFill>
                    <a:schemeClr val="tx1"/>
                  </a:solidFill>
                  <a:effectLst/>
                  <a:latin typeface="Calibri" pitchFamily="34" charset="0"/>
                  <a:cs typeface="Arial" pitchFamily="34" charset="0"/>
                </a:rPr>
                <a:t> </a:t>
              </a:r>
              <a:endParaRPr kumimoji="0" lang="es-PE" sz="1100" b="0" i="0" u="none" strike="noStrike" cap="none" normalizeH="0" baseline="0" smtClean="0">
                <a:ln>
                  <a:noFill/>
                </a:ln>
                <a:solidFill>
                  <a:schemeClr val="tx1"/>
                </a:solidFill>
                <a:effectLst/>
                <a:latin typeface="Arial" pitchFamily="34" charset="0"/>
                <a:cs typeface="Arial" pitchFamily="34" charset="0"/>
              </a:endParaRPr>
            </a:p>
          </p:txBody>
        </p:sp>
        <p:sp>
          <p:nvSpPr>
            <p:cNvPr id="45063" name="AutoShape 7"/>
            <p:cNvSpPr>
              <a:spLocks noChangeArrowheads="1"/>
            </p:cNvSpPr>
            <p:nvPr/>
          </p:nvSpPr>
          <p:spPr bwMode="auto">
            <a:xfrm>
              <a:off x="6815" y="5564"/>
              <a:ext cx="3365" cy="1143"/>
            </a:xfrm>
            <a:prstGeom prst="roundRect">
              <a:avLst>
                <a:gd name="adj" fmla="val 16667"/>
              </a:avLst>
            </a:prstGeom>
            <a:solidFill>
              <a:srgbClr val="99FF99"/>
            </a:solidFill>
            <a:ln w="9525">
              <a:solidFill>
                <a:srgbClr val="33CC33"/>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100" b="1" i="0" u="none" strike="noStrike" cap="none" normalizeH="0" baseline="0" dirty="0" smtClean="0">
                  <a:ln>
                    <a:noFill/>
                  </a:ln>
                  <a:solidFill>
                    <a:schemeClr val="tx1"/>
                  </a:solidFill>
                  <a:effectLst/>
                  <a:latin typeface="Calibri" pitchFamily="34" charset="0"/>
                  <a:cs typeface="Arial" pitchFamily="34" charset="0"/>
                </a:rPr>
                <a:t>4.1.3.1.1   Programa  de participación en la elaboración de planes de desarrollo priorizando  poblaciones vulnerables</a:t>
              </a:r>
              <a:r>
                <a:rPr kumimoji="0" lang="es-PE" sz="1100" b="1" i="0" u="none" strike="noStrike" cap="none" normalizeH="0" baseline="0" dirty="0" smtClean="0">
                  <a:ln>
                    <a:noFill/>
                  </a:ln>
                  <a:solidFill>
                    <a:schemeClr val="tx1"/>
                  </a:solidFill>
                  <a:effectLst/>
                  <a:latin typeface="Times New Roman" pitchFamily="18" charset="0"/>
                  <a:cs typeface="Arial" pitchFamily="34" charset="0"/>
                </a:rPr>
                <a:t>.</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s-PE" sz="1100" b="1" i="0" u="none" strike="noStrike" cap="none" normalizeH="0" baseline="0" dirty="0" smtClean="0">
                  <a:ln>
                    <a:noFill/>
                  </a:ln>
                  <a:solidFill>
                    <a:schemeClr val="tx1"/>
                  </a:solidFill>
                  <a:effectLst/>
                  <a:latin typeface="Calibri" pitchFamily="34" charset="0"/>
                  <a:cs typeface="Arial" pitchFamily="34" charset="0"/>
                </a:rPr>
                <a:t> </a:t>
              </a:r>
              <a:endParaRPr kumimoji="0" lang="es-PE"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4" name="AutoShape 8"/>
            <p:cNvSpPr>
              <a:spLocks noChangeArrowheads="1"/>
            </p:cNvSpPr>
            <p:nvPr/>
          </p:nvSpPr>
          <p:spPr bwMode="auto">
            <a:xfrm>
              <a:off x="6815" y="7225"/>
              <a:ext cx="3365" cy="885"/>
            </a:xfrm>
            <a:prstGeom prst="roundRect">
              <a:avLst>
                <a:gd name="adj" fmla="val 16667"/>
              </a:avLst>
            </a:prstGeom>
            <a:solidFill>
              <a:srgbClr val="99FF99"/>
            </a:solidFill>
            <a:ln w="9525">
              <a:solidFill>
                <a:srgbClr val="33CC33"/>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PE" sz="1100" b="1" i="0" u="none" strike="noStrike" cap="none" normalizeH="0" baseline="0" smtClean="0">
                  <a:ln>
                    <a:noFill/>
                  </a:ln>
                  <a:solidFill>
                    <a:schemeClr val="tx1"/>
                  </a:solidFill>
                  <a:effectLst/>
                  <a:latin typeface="Calibri" pitchFamily="34" charset="0"/>
                  <a:cs typeface="Arial" pitchFamily="34" charset="0"/>
                </a:rPr>
                <a:t>4.1.3.1.2 Programa de atención a la comunidad.</a:t>
              </a:r>
              <a:endParaRPr kumimoji="0" lang="es-PE" sz="1100" b="1"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s-PE" sz="11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100" b="0" i="0" u="none" strike="noStrike" cap="none" normalizeH="0" baseline="0" smtClean="0">
                <a:ln>
                  <a:noFill/>
                </a:ln>
                <a:solidFill>
                  <a:schemeClr val="tx1"/>
                </a:solidFill>
                <a:effectLst/>
                <a:latin typeface="Arial" pitchFamily="34" charset="0"/>
                <a:cs typeface="Arial" pitchFamily="34" charset="0"/>
              </a:endParaRPr>
            </a:p>
          </p:txBody>
        </p:sp>
        <p:sp>
          <p:nvSpPr>
            <p:cNvPr id="45065" name="AutoShape 9"/>
            <p:cNvSpPr>
              <a:spLocks noChangeArrowheads="1"/>
            </p:cNvSpPr>
            <p:nvPr/>
          </p:nvSpPr>
          <p:spPr bwMode="auto">
            <a:xfrm>
              <a:off x="10525" y="5410"/>
              <a:ext cx="4645" cy="707"/>
            </a:xfrm>
            <a:prstGeom prst="roundRect">
              <a:avLst>
                <a:gd name="adj" fmla="val 16667"/>
              </a:avLst>
            </a:prstGeom>
            <a:solidFill>
              <a:srgbClr val="FFFFFF"/>
            </a:solidFill>
            <a:ln w="19050">
              <a:solidFill>
                <a:srgbClr val="33CC33"/>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PE" sz="1100" b="0" i="0" u="none" strike="noStrike" cap="none" normalizeH="0" baseline="0" smtClean="0">
                  <a:ln>
                    <a:noFill/>
                  </a:ln>
                  <a:solidFill>
                    <a:schemeClr val="tx1"/>
                  </a:solidFill>
                  <a:effectLst/>
                  <a:latin typeface="Calibri" pitchFamily="34" charset="0"/>
                  <a:cs typeface="Arial" pitchFamily="34" charset="0"/>
                </a:rPr>
                <a:t>4.1.3.1.1.1  Número de  Planes de desarrollo hacia la comunidad</a:t>
              </a:r>
              <a:r>
                <a:rPr kumimoji="0" lang="es-PE" sz="1100" b="0" i="0" u="none" strike="noStrike" cap="none" normalizeH="0" baseline="0" smtClean="0">
                  <a:ln>
                    <a:noFill/>
                  </a:ln>
                  <a:solidFill>
                    <a:schemeClr val="tx1"/>
                  </a:solidFill>
                  <a:effectLst/>
                  <a:latin typeface="Arial" pitchFamily="34" charset="0"/>
                  <a:cs typeface="Arial" pitchFamily="34" charset="0"/>
                </a:rPr>
                <a:t>.</a:t>
              </a:r>
            </a:p>
          </p:txBody>
        </p:sp>
        <p:sp>
          <p:nvSpPr>
            <p:cNvPr id="45066" name="Text Box 10"/>
            <p:cNvSpPr txBox="1">
              <a:spLocks noChangeArrowheads="1"/>
            </p:cNvSpPr>
            <p:nvPr/>
          </p:nvSpPr>
          <p:spPr bwMode="auto">
            <a:xfrm>
              <a:off x="2342" y="4831"/>
              <a:ext cx="2391" cy="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100" b="1" i="0" u="none" strike="noStrike" cap="none" normalizeH="0" baseline="0" smtClean="0">
                  <a:ln>
                    <a:noFill/>
                  </a:ln>
                  <a:solidFill>
                    <a:schemeClr val="tx1"/>
                  </a:solidFill>
                  <a:effectLst/>
                  <a:latin typeface="Bauhaus 93" pitchFamily="82" charset="0"/>
                  <a:cs typeface="Arial" pitchFamily="34" charset="0"/>
                </a:rPr>
                <a:t>4.1.3.1. ESTRATEGIAS </a:t>
              </a:r>
              <a:endParaRPr kumimoji="0" lang="es-PE" sz="1100" b="0" i="0" u="none" strike="noStrike" cap="none" normalizeH="0" baseline="0" smtClean="0">
                <a:ln>
                  <a:noFill/>
                </a:ln>
                <a:solidFill>
                  <a:schemeClr val="tx1"/>
                </a:solidFill>
                <a:effectLst/>
                <a:latin typeface="Arial" pitchFamily="34" charset="0"/>
                <a:cs typeface="Arial" pitchFamily="34" charset="0"/>
              </a:endParaRPr>
            </a:p>
          </p:txBody>
        </p:sp>
        <p:sp>
          <p:nvSpPr>
            <p:cNvPr id="45067" name="Text Box 11"/>
            <p:cNvSpPr txBox="1">
              <a:spLocks noChangeArrowheads="1"/>
            </p:cNvSpPr>
            <p:nvPr/>
          </p:nvSpPr>
          <p:spPr bwMode="auto">
            <a:xfrm>
              <a:off x="7380" y="4665"/>
              <a:ext cx="2124" cy="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100" b="1" i="0" u="none" strike="noStrike" cap="none" normalizeH="0" baseline="0" smtClean="0">
                  <a:ln>
                    <a:noFill/>
                  </a:ln>
                  <a:solidFill>
                    <a:schemeClr val="tx1"/>
                  </a:solidFill>
                  <a:effectLst/>
                  <a:latin typeface="Bauhaus 93" pitchFamily="82" charset="0"/>
                  <a:cs typeface="Arial" pitchFamily="34" charset="0"/>
                </a:rPr>
                <a:t>LÍNEAS DE ACCIÓN </a:t>
              </a:r>
              <a:endParaRPr kumimoji="0" lang="es-PE" sz="1100" b="0" i="0" u="none" strike="noStrike" cap="none" normalizeH="0" baseline="0" smtClean="0">
                <a:ln>
                  <a:noFill/>
                </a:ln>
                <a:solidFill>
                  <a:schemeClr val="tx1"/>
                </a:solidFill>
                <a:effectLst/>
                <a:latin typeface="Arial" pitchFamily="34" charset="0"/>
                <a:cs typeface="Arial" pitchFamily="34" charset="0"/>
              </a:endParaRPr>
            </a:p>
          </p:txBody>
        </p:sp>
        <p:sp>
          <p:nvSpPr>
            <p:cNvPr id="45068" name="AutoShape 12"/>
            <p:cNvSpPr>
              <a:spLocks noChangeArrowheads="1"/>
            </p:cNvSpPr>
            <p:nvPr/>
          </p:nvSpPr>
          <p:spPr bwMode="auto">
            <a:xfrm>
              <a:off x="10522" y="7090"/>
              <a:ext cx="4645" cy="555"/>
            </a:xfrm>
            <a:prstGeom prst="roundRect">
              <a:avLst>
                <a:gd name="adj" fmla="val 16667"/>
              </a:avLst>
            </a:prstGeom>
            <a:solidFill>
              <a:srgbClr val="FFFFFF"/>
            </a:solidFill>
            <a:ln w="19050">
              <a:solidFill>
                <a:srgbClr val="33CC33"/>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PE" sz="1100" b="0" i="0" u="none" strike="noStrike" cap="none" normalizeH="0" baseline="0" smtClean="0">
                  <a:ln>
                    <a:noFill/>
                  </a:ln>
                  <a:solidFill>
                    <a:schemeClr val="tx1"/>
                  </a:solidFill>
                  <a:effectLst/>
                  <a:latin typeface="Calibri" pitchFamily="34" charset="0"/>
                  <a:cs typeface="Arial" pitchFamily="34" charset="0"/>
                </a:rPr>
                <a:t>4.1.6.1.2.1 Número de</a:t>
              </a:r>
              <a:r>
                <a:rPr kumimoji="0" lang="es-PE" sz="1100" b="1" i="0" u="none" strike="noStrike" cap="none" normalizeH="0" baseline="0" smtClean="0">
                  <a:ln>
                    <a:noFill/>
                  </a:ln>
                  <a:solidFill>
                    <a:schemeClr val="tx1"/>
                  </a:solidFill>
                  <a:effectLst/>
                  <a:latin typeface="Arial" pitchFamily="34" charset="0"/>
                  <a:cs typeface="Arial" pitchFamily="34" charset="0"/>
                </a:rPr>
                <a:t> </a:t>
              </a:r>
              <a:r>
                <a:rPr kumimoji="0" lang="es-PE" sz="1100" b="0" i="0" u="none" strike="noStrike" cap="none" normalizeH="0" baseline="0" smtClean="0">
                  <a:ln>
                    <a:noFill/>
                  </a:ln>
                  <a:solidFill>
                    <a:schemeClr val="tx1"/>
                  </a:solidFill>
                  <a:effectLst/>
                  <a:latin typeface="Calibri" pitchFamily="34" charset="0"/>
                  <a:cs typeface="Arial" pitchFamily="34" charset="0"/>
                </a:rPr>
                <a:t> servicios de asesoría y consultoría. </a:t>
              </a:r>
              <a:endParaRPr kumimoji="0" lang="es-PE" sz="1100" b="0" i="0" u="none" strike="noStrike" cap="none" normalizeH="0" baseline="0" smtClean="0">
                <a:ln>
                  <a:noFill/>
                </a:ln>
                <a:solidFill>
                  <a:schemeClr val="tx1"/>
                </a:solidFill>
                <a:effectLst/>
                <a:latin typeface="Arial" pitchFamily="34" charset="0"/>
                <a:cs typeface="Arial" pitchFamily="34" charset="0"/>
              </a:endParaRPr>
            </a:p>
          </p:txBody>
        </p:sp>
        <p:sp>
          <p:nvSpPr>
            <p:cNvPr id="45069" name="Text Box 13"/>
            <p:cNvSpPr txBox="1">
              <a:spLocks noChangeArrowheads="1"/>
            </p:cNvSpPr>
            <p:nvPr/>
          </p:nvSpPr>
          <p:spPr bwMode="auto">
            <a:xfrm>
              <a:off x="11891" y="4665"/>
              <a:ext cx="2124" cy="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100" b="1" i="0" u="none" strike="noStrike" cap="none" normalizeH="0" baseline="0" smtClean="0">
                  <a:ln>
                    <a:noFill/>
                  </a:ln>
                  <a:solidFill>
                    <a:schemeClr val="tx1"/>
                  </a:solidFill>
                  <a:effectLst/>
                  <a:latin typeface="Bauhaus 93" pitchFamily="82" charset="0"/>
                  <a:cs typeface="Arial" pitchFamily="34" charset="0"/>
                </a:rPr>
                <a:t>INDICADORES </a:t>
              </a:r>
              <a:endParaRPr kumimoji="0" lang="es-PE" sz="1100" b="0" i="0" u="none" strike="noStrike" cap="none" normalizeH="0" baseline="0" smtClean="0">
                <a:ln>
                  <a:noFill/>
                </a:ln>
                <a:solidFill>
                  <a:schemeClr val="tx1"/>
                </a:solidFill>
                <a:effectLst/>
                <a:latin typeface="Arial" pitchFamily="34" charset="0"/>
                <a:cs typeface="Arial" pitchFamily="34" charset="0"/>
              </a:endParaRPr>
            </a:p>
          </p:txBody>
        </p:sp>
        <p:sp>
          <p:nvSpPr>
            <p:cNvPr id="45070" name="AutoShape 14"/>
            <p:cNvSpPr>
              <a:spLocks noChangeArrowheads="1"/>
            </p:cNvSpPr>
            <p:nvPr/>
          </p:nvSpPr>
          <p:spPr bwMode="auto">
            <a:xfrm>
              <a:off x="10525" y="6250"/>
              <a:ext cx="4645" cy="646"/>
            </a:xfrm>
            <a:prstGeom prst="roundRect">
              <a:avLst>
                <a:gd name="adj" fmla="val 16667"/>
              </a:avLst>
            </a:prstGeom>
            <a:solidFill>
              <a:srgbClr val="FFFFFF"/>
            </a:solidFill>
            <a:ln w="19050">
              <a:solidFill>
                <a:srgbClr val="33CC33"/>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PE" sz="1100" b="0" i="0" u="none" strike="noStrike" cap="none" normalizeH="0" baseline="0" smtClean="0">
                  <a:ln>
                    <a:noFill/>
                  </a:ln>
                  <a:solidFill>
                    <a:schemeClr val="tx1"/>
                  </a:solidFill>
                  <a:effectLst/>
                  <a:latin typeface="Calibri" pitchFamily="34" charset="0"/>
                  <a:cs typeface="Arial" pitchFamily="34" charset="0"/>
                </a:rPr>
                <a:t>4.1.3.1.1</a:t>
              </a:r>
              <a:r>
                <a:rPr kumimoji="0" lang="es-PE" sz="1100" b="0" i="0" u="none" strike="noStrike" cap="none" normalizeH="0" baseline="0" smtClean="0">
                  <a:ln>
                    <a:noFill/>
                  </a:ln>
                  <a:solidFill>
                    <a:schemeClr val="tx1"/>
                  </a:solidFill>
                  <a:effectLst/>
                  <a:latin typeface="Times New Roman" pitchFamily="18" charset="0"/>
                  <a:cs typeface="Arial" pitchFamily="34" charset="0"/>
                </a:rPr>
                <a:t>.</a:t>
              </a:r>
              <a:r>
                <a:rPr kumimoji="0" lang="es-PE" sz="1100" b="0" i="0" u="none" strike="noStrike" cap="none" normalizeH="0" baseline="0" smtClean="0">
                  <a:ln>
                    <a:noFill/>
                  </a:ln>
                  <a:solidFill>
                    <a:schemeClr val="tx1"/>
                  </a:solidFill>
                  <a:effectLst/>
                  <a:latin typeface="Calibri" pitchFamily="34" charset="0"/>
                  <a:cs typeface="Arial" pitchFamily="34" charset="0"/>
                </a:rPr>
                <a:t>2 Número de</a:t>
              </a:r>
              <a:r>
                <a:rPr kumimoji="0" lang="es-PE" sz="1100" b="1" i="0" u="none" strike="noStrike" cap="none" normalizeH="0" baseline="0" smtClean="0">
                  <a:ln>
                    <a:noFill/>
                  </a:ln>
                  <a:solidFill>
                    <a:schemeClr val="tx1"/>
                  </a:solidFill>
                  <a:effectLst/>
                  <a:latin typeface="Arial" pitchFamily="34" charset="0"/>
                  <a:cs typeface="Arial" pitchFamily="34" charset="0"/>
                </a:rPr>
                <a:t> </a:t>
              </a:r>
              <a:r>
                <a:rPr kumimoji="0" lang="es-PE" sz="1100" b="0" i="0" u="none" strike="noStrike" cap="none" normalizeH="0" baseline="0" smtClean="0">
                  <a:ln>
                    <a:noFill/>
                  </a:ln>
                  <a:solidFill>
                    <a:schemeClr val="tx1"/>
                  </a:solidFill>
                  <a:effectLst/>
                  <a:latin typeface="Calibri" pitchFamily="34" charset="0"/>
                  <a:cs typeface="Arial" pitchFamily="34" charset="0"/>
                </a:rPr>
                <a:t>proyectos multidisciplinarios</a:t>
              </a:r>
              <a:r>
                <a:rPr kumimoji="0" lang="es-PE" sz="1100" b="0" i="0" u="none" strike="noStrike" cap="none" normalizeH="0" baseline="0" smtClean="0">
                  <a:ln>
                    <a:noFill/>
                  </a:ln>
                  <a:solidFill>
                    <a:schemeClr val="tx1"/>
                  </a:solidFill>
                  <a:effectLst/>
                  <a:latin typeface="Arial" pitchFamily="34" charset="0"/>
                  <a:cs typeface="Arial" pitchFamily="34" charset="0"/>
                </a:rPr>
                <a:t>.</a:t>
              </a:r>
            </a:p>
          </p:txBody>
        </p:sp>
        <p:cxnSp>
          <p:nvCxnSpPr>
            <p:cNvPr id="45071" name="AutoShape 15"/>
            <p:cNvCxnSpPr>
              <a:cxnSpLocks noChangeShapeType="1"/>
            </p:cNvCxnSpPr>
            <p:nvPr/>
          </p:nvCxnSpPr>
          <p:spPr bwMode="auto">
            <a:xfrm flipV="1">
              <a:off x="5666" y="6040"/>
              <a:ext cx="1149" cy="690"/>
            </a:xfrm>
            <a:prstGeom prst="straightConnector1">
              <a:avLst/>
            </a:prstGeom>
            <a:noFill/>
            <a:ln w="9525">
              <a:solidFill>
                <a:srgbClr val="00B050"/>
              </a:solidFill>
              <a:round/>
              <a:headEnd/>
              <a:tailEnd type="triangle" w="med" len="med"/>
            </a:ln>
          </p:spPr>
        </p:cxnSp>
        <p:cxnSp>
          <p:nvCxnSpPr>
            <p:cNvPr id="45072" name="AutoShape 16"/>
            <p:cNvCxnSpPr>
              <a:cxnSpLocks noChangeShapeType="1"/>
            </p:cNvCxnSpPr>
            <p:nvPr/>
          </p:nvCxnSpPr>
          <p:spPr bwMode="auto">
            <a:xfrm>
              <a:off x="5666" y="6745"/>
              <a:ext cx="1114" cy="900"/>
            </a:xfrm>
            <a:prstGeom prst="straightConnector1">
              <a:avLst/>
            </a:prstGeom>
            <a:noFill/>
            <a:ln w="9525">
              <a:solidFill>
                <a:srgbClr val="00B050"/>
              </a:solidFill>
              <a:round/>
              <a:headEnd/>
              <a:tailEnd type="triangle" w="med" len="med"/>
            </a:ln>
          </p:spPr>
        </p:cxnSp>
        <p:cxnSp>
          <p:nvCxnSpPr>
            <p:cNvPr id="45073" name="AutoShape 17"/>
            <p:cNvCxnSpPr>
              <a:cxnSpLocks noChangeShapeType="1"/>
            </p:cNvCxnSpPr>
            <p:nvPr/>
          </p:nvCxnSpPr>
          <p:spPr bwMode="auto">
            <a:xfrm flipV="1">
              <a:off x="10180" y="5830"/>
              <a:ext cx="345" cy="240"/>
            </a:xfrm>
            <a:prstGeom prst="straightConnector1">
              <a:avLst/>
            </a:prstGeom>
            <a:noFill/>
            <a:ln w="9525">
              <a:solidFill>
                <a:srgbClr val="00B050"/>
              </a:solidFill>
              <a:round/>
              <a:headEnd/>
              <a:tailEnd type="triangle" w="med" len="med"/>
            </a:ln>
          </p:spPr>
        </p:cxnSp>
        <p:cxnSp>
          <p:nvCxnSpPr>
            <p:cNvPr id="45074" name="AutoShape 18"/>
            <p:cNvCxnSpPr>
              <a:cxnSpLocks noChangeShapeType="1"/>
            </p:cNvCxnSpPr>
            <p:nvPr/>
          </p:nvCxnSpPr>
          <p:spPr bwMode="auto">
            <a:xfrm>
              <a:off x="10180" y="6055"/>
              <a:ext cx="345" cy="435"/>
            </a:xfrm>
            <a:prstGeom prst="straightConnector1">
              <a:avLst/>
            </a:prstGeom>
            <a:noFill/>
            <a:ln w="9525">
              <a:solidFill>
                <a:srgbClr val="00B050"/>
              </a:solidFill>
              <a:round/>
              <a:headEnd/>
              <a:tailEnd type="triangle" w="med" len="med"/>
            </a:ln>
          </p:spPr>
        </p:cxnSp>
        <p:sp>
          <p:nvSpPr>
            <p:cNvPr id="45075" name="AutoShape 19"/>
            <p:cNvSpPr>
              <a:spLocks noChangeArrowheads="1"/>
            </p:cNvSpPr>
            <p:nvPr/>
          </p:nvSpPr>
          <p:spPr bwMode="auto">
            <a:xfrm>
              <a:off x="10522" y="7896"/>
              <a:ext cx="4645" cy="555"/>
            </a:xfrm>
            <a:prstGeom prst="roundRect">
              <a:avLst>
                <a:gd name="adj" fmla="val 16667"/>
              </a:avLst>
            </a:prstGeom>
            <a:solidFill>
              <a:srgbClr val="FFFFFF"/>
            </a:solidFill>
            <a:ln w="19050">
              <a:solidFill>
                <a:srgbClr val="33CC33"/>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PE" sz="1100" b="0" i="0" u="none" strike="noStrike" cap="none" normalizeH="0" baseline="0" smtClean="0">
                  <a:ln>
                    <a:noFill/>
                  </a:ln>
                  <a:solidFill>
                    <a:schemeClr val="tx1"/>
                  </a:solidFill>
                  <a:effectLst/>
                  <a:latin typeface="Calibri" pitchFamily="34" charset="0"/>
                  <a:cs typeface="Arial" pitchFamily="34" charset="0"/>
                </a:rPr>
                <a:t>1..1.3.1.2</a:t>
              </a:r>
              <a:r>
                <a:rPr kumimoji="0" lang="es-PE" sz="1100" b="0" i="0" u="none" strike="noStrike" cap="none" normalizeH="0" baseline="0" smtClean="0">
                  <a:ln>
                    <a:noFill/>
                  </a:ln>
                  <a:solidFill>
                    <a:schemeClr val="tx1"/>
                  </a:solidFill>
                  <a:effectLst/>
                  <a:latin typeface="Times New Roman" pitchFamily="18" charset="0"/>
                  <a:cs typeface="Arial" pitchFamily="34" charset="0"/>
                </a:rPr>
                <a:t>.</a:t>
              </a:r>
              <a:r>
                <a:rPr kumimoji="0" lang="es-PE" sz="1100" b="0" i="0" u="none" strike="noStrike" cap="none" normalizeH="0" baseline="0" smtClean="0">
                  <a:ln>
                    <a:noFill/>
                  </a:ln>
                  <a:solidFill>
                    <a:schemeClr val="tx1"/>
                  </a:solidFill>
                  <a:effectLst/>
                  <a:latin typeface="Calibri" pitchFamily="34" charset="0"/>
                  <a:cs typeface="Arial" pitchFamily="34" charset="0"/>
                </a:rPr>
                <a:t>2 Número de Alumnos Voluntarios participantes</a:t>
              </a:r>
              <a:r>
                <a:rPr kumimoji="0" lang="es-PE" sz="1100" b="0" i="0" u="none" strike="noStrike" cap="none" normalizeH="0" baseline="0" smtClean="0">
                  <a:ln>
                    <a:noFill/>
                  </a:ln>
                  <a:solidFill>
                    <a:schemeClr val="tx1"/>
                  </a:solidFill>
                  <a:effectLst/>
                  <a:latin typeface="Times New Roman" pitchFamily="18" charset="0"/>
                  <a:cs typeface="Arial" pitchFamily="34" charset="0"/>
                </a:rPr>
                <a:t>.</a:t>
              </a:r>
              <a:endParaRPr kumimoji="0" lang="es-PE" sz="1100" b="0" i="0" u="none" strike="noStrike" cap="none" normalizeH="0" baseline="0" smtClean="0">
                <a:ln>
                  <a:noFill/>
                </a:ln>
                <a:solidFill>
                  <a:schemeClr val="tx1"/>
                </a:solidFill>
                <a:effectLst/>
                <a:latin typeface="Arial" pitchFamily="34" charset="0"/>
                <a:cs typeface="Arial" pitchFamily="34" charset="0"/>
              </a:endParaRPr>
            </a:p>
          </p:txBody>
        </p:sp>
        <p:cxnSp>
          <p:nvCxnSpPr>
            <p:cNvPr id="45076" name="AutoShape 20"/>
            <p:cNvCxnSpPr>
              <a:cxnSpLocks noChangeShapeType="1"/>
            </p:cNvCxnSpPr>
            <p:nvPr/>
          </p:nvCxnSpPr>
          <p:spPr bwMode="auto">
            <a:xfrm>
              <a:off x="10180" y="7660"/>
              <a:ext cx="402" cy="491"/>
            </a:xfrm>
            <a:prstGeom prst="straightConnector1">
              <a:avLst/>
            </a:prstGeom>
            <a:noFill/>
            <a:ln w="9525">
              <a:solidFill>
                <a:srgbClr val="00B050"/>
              </a:solidFill>
              <a:round/>
              <a:headEnd/>
              <a:tailEnd type="triangle" w="med" len="med"/>
            </a:ln>
          </p:spPr>
        </p:cxnSp>
      </p:grpSp>
      <p:sp>
        <p:nvSpPr>
          <p:cNvPr id="23" name="22 CuadroTexto"/>
          <p:cNvSpPr txBox="1"/>
          <p:nvPr/>
        </p:nvSpPr>
        <p:spPr>
          <a:xfrm>
            <a:off x="5072066" y="428604"/>
            <a:ext cx="3143272" cy="646331"/>
          </a:xfrm>
          <a:prstGeom prst="rect">
            <a:avLst/>
          </a:prstGeom>
          <a:noFill/>
        </p:spPr>
        <p:txBody>
          <a:bodyPr wrap="square" rtlCol="0">
            <a:spAutoFit/>
          </a:bodyPr>
          <a:lstStyle/>
          <a:p>
            <a:pPr marL="0" lvl="4"/>
            <a:r>
              <a:rPr kumimoji="0" lang="es-PE" b="1" i="0" u="none" strike="noStrike" cap="none" normalizeH="0" baseline="0" dirty="0" smtClean="0" bmk="_Toc404679744">
                <a:ln>
                  <a:noFill/>
                </a:ln>
                <a:solidFill>
                  <a:schemeClr val="tx1"/>
                </a:solidFill>
                <a:effectLst/>
                <a:latin typeface="Algerian" pitchFamily="82" charset="0"/>
                <a:ea typeface="Times New Roman" pitchFamily="18" charset="0"/>
              </a:rPr>
              <a:t>Objetivo Específico:</a:t>
            </a:r>
            <a:r>
              <a:rPr kumimoji="0" lang="es-PE" b="1" i="0" u="none" strike="noStrike" cap="none" normalizeH="0" baseline="0" dirty="0" smtClean="0">
                <a:ln>
                  <a:noFill/>
                </a:ln>
                <a:solidFill>
                  <a:schemeClr val="tx1"/>
                </a:solidFill>
                <a:effectLst/>
                <a:latin typeface="Algerian" pitchFamily="82" charset="0"/>
                <a:ea typeface="Times New Roman" pitchFamily="18" charset="0"/>
              </a:rPr>
              <a:t> </a:t>
            </a:r>
            <a:endParaRPr kumimoji="0" lang="es-PE" b="1" i="1" u="none" strike="noStrike" cap="none" normalizeH="0" baseline="0" dirty="0" smtClean="0">
              <a:ln>
                <a:noFill/>
              </a:ln>
              <a:solidFill>
                <a:schemeClr val="tx1"/>
              </a:solidFill>
              <a:effectLst/>
              <a:latin typeface="Calibri" pitchFamily="34" charset="0"/>
              <a:ea typeface="Times New Roman" pitchFamily="18" charset="0"/>
            </a:endParaRPr>
          </a:p>
          <a:p>
            <a:endParaRPr lang="es-PE" dirty="0"/>
          </a:p>
        </p:txBody>
      </p:sp>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E"/>
          </a:p>
        </p:txBody>
      </p:sp>
      <p:pic>
        <p:nvPicPr>
          <p:cNvPr id="3" name="Picture 33" descr="http://www.geolocation.ws/i/P/46237266/830,1000">
            <a:hlinkClick r:id="rId2"/>
          </p:cNvPr>
          <p:cNvPicPr>
            <a:picLocks noChangeAspect="1" noChangeArrowheads="1"/>
          </p:cNvPicPr>
          <p:nvPr/>
        </p:nvPicPr>
        <p:blipFill>
          <a:blip r:embed="rId3" cstate="print"/>
          <a:srcRect/>
          <a:stretch>
            <a:fillRect/>
          </a:stretch>
        </p:blipFill>
        <p:spPr bwMode="auto">
          <a:xfrm>
            <a:off x="1071538" y="2643182"/>
            <a:ext cx="7143800" cy="3571900"/>
          </a:xfrm>
          <a:prstGeom prst="rect">
            <a:avLst/>
          </a:prstGeom>
          <a:noFill/>
          <a:ln w="9525">
            <a:noFill/>
            <a:miter lim="800000"/>
            <a:headEnd/>
            <a:tailEnd/>
          </a:ln>
          <a:effectLst>
            <a:softEdge rad="317500"/>
          </a:effectLst>
        </p:spPr>
      </p:pic>
      <p:sp>
        <p:nvSpPr>
          <p:cNvPr id="4" name="3 CuadroTexto"/>
          <p:cNvSpPr txBox="1"/>
          <p:nvPr/>
        </p:nvSpPr>
        <p:spPr>
          <a:xfrm>
            <a:off x="428596" y="714356"/>
            <a:ext cx="8215370" cy="1384995"/>
          </a:xfrm>
          <a:prstGeom prst="rect">
            <a:avLst/>
          </a:prstGeom>
          <a:noFill/>
        </p:spPr>
        <p:txBody>
          <a:bodyPr wrap="square" rtlCol="0">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2000" b="1" dirty="0" smtClean="0">
                <a:latin typeface="Bodoni MT Black" pitchFamily="18" charset="0"/>
              </a:rPr>
              <a:t>PARTICIPANDO EN LA MEJORA CONTINUA </a:t>
            </a:r>
          </a:p>
          <a:p>
            <a:pPr algn="ctr"/>
            <a:r>
              <a:rPr lang="es-ES_tradnl" sz="2000" b="1" dirty="0" smtClean="0">
                <a:latin typeface="Bodoni MT Black" pitchFamily="18" charset="0"/>
              </a:rPr>
              <a:t>DE NUESTRO SISTEMA                                                               DE  GESTION  DE LA  CALIDAD</a:t>
            </a:r>
          </a:p>
          <a:p>
            <a:pPr algn="ctr"/>
            <a:r>
              <a:rPr lang="es-ES_tradnl" sz="2400" b="1" dirty="0" smtClean="0">
                <a:latin typeface="Bodoni MT Black" pitchFamily="18" charset="0"/>
              </a:rPr>
              <a:t> </a:t>
            </a:r>
            <a:endParaRPr lang="es-PE" sz="2400" b="1" dirty="0">
              <a:latin typeface="Bodoni MT Black" pitchFamily="18" charset="0"/>
            </a:endParaRPr>
          </a:p>
        </p:txBody>
      </p:sp>
      <p:sp>
        <p:nvSpPr>
          <p:cNvPr id="5" name="4 CuadroTexto"/>
          <p:cNvSpPr txBox="1"/>
          <p:nvPr/>
        </p:nvSpPr>
        <p:spPr>
          <a:xfrm>
            <a:off x="571472" y="6215082"/>
            <a:ext cx="7929618"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b="1" cap="all" dirty="0" smtClean="0">
                <a:ln w="0"/>
                <a:effectLst>
                  <a:reflection blurRad="12700" stA="50000" endPos="50000" dist="5000" dir="5400000" sy="-100000" rotWithShape="0"/>
                </a:effectLst>
                <a:latin typeface="Arial Black" pitchFamily="34" charset="0"/>
              </a:rPr>
              <a:t>CAMINO  HACIA  LA  ACREDITACION  NACIONAL</a:t>
            </a:r>
            <a:endParaRPr lang="es-PE" b="1" cap="all" dirty="0">
              <a:ln w="0"/>
              <a:effectLst>
                <a:reflection blurRad="12700" stA="50000" endPos="50000" dist="5000" dir="5400000" sy="-100000" rotWithShape="0"/>
              </a:effectLst>
              <a:latin typeface="Arial Black" pitchFamily="34" charset="0"/>
            </a:endParaRPr>
          </a:p>
        </p:txBody>
      </p:sp>
      <p:pic>
        <p:nvPicPr>
          <p:cNvPr id="6" name="Picture 6" descr="http://2.bp.blogspot.com/_3CV8SXd7-xY/ScJE2iIj09I/AAAAAAAAEvI/8GTvFOkoIBg/s400/escudo_oficial_UNMSM.gif"/>
          <p:cNvPicPr>
            <a:picLocks noChangeAspect="1" noChangeArrowheads="1"/>
          </p:cNvPicPr>
          <p:nvPr/>
        </p:nvPicPr>
        <p:blipFill>
          <a:blip r:embed="rId4" cstate="print">
            <a:lum/>
          </a:blip>
          <a:srcRect/>
          <a:stretch>
            <a:fillRect/>
          </a:stretch>
        </p:blipFill>
        <p:spPr bwMode="auto">
          <a:xfrm>
            <a:off x="500034" y="357166"/>
            <a:ext cx="785818" cy="935495"/>
          </a:xfrm>
          <a:prstGeom prst="rect">
            <a:avLst/>
          </a:prstGeom>
          <a:noFill/>
          <a:ln w="9525">
            <a:noFill/>
            <a:miter lim="800000"/>
            <a:headEnd/>
            <a:tailEnd/>
          </a:ln>
        </p:spPr>
      </p:pic>
      <p:pic>
        <p:nvPicPr>
          <p:cNvPr id="7" name="Picture 35" descr="http://profile.ak.fbcdn.net/hprofile-ak-snc4/50413_43801156704_2314_n.jpg"/>
          <p:cNvPicPr>
            <a:picLocks noChangeAspect="1" noChangeArrowheads="1"/>
          </p:cNvPicPr>
          <p:nvPr/>
        </p:nvPicPr>
        <p:blipFill>
          <a:blip r:embed="rId5" cstate="print">
            <a:lum/>
          </a:blip>
          <a:srcRect/>
          <a:stretch>
            <a:fillRect/>
          </a:stretch>
        </p:blipFill>
        <p:spPr bwMode="auto">
          <a:xfrm>
            <a:off x="7786710" y="428604"/>
            <a:ext cx="865916" cy="857256"/>
          </a:xfrm>
          <a:prstGeom prst="ellipse">
            <a:avLst/>
          </a:prstGeom>
          <a:noFill/>
          <a:ln w="57150">
            <a:solidFill>
              <a:srgbClr val="FFC000"/>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solidFill>
            <a:srgbClr val="FFFF99"/>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11" descr="Facultad_de_Psicologia_UNMSM_logo"/>
          <p:cNvPicPr>
            <a:picLocks noChangeAspect="1" noChangeArrowheads="1"/>
          </p:cNvPicPr>
          <p:nvPr/>
        </p:nvPicPr>
        <p:blipFill>
          <a:blip r:embed="rId2" cstate="print"/>
          <a:srcRect/>
          <a:stretch>
            <a:fillRect/>
          </a:stretch>
        </p:blipFill>
        <p:spPr bwMode="auto">
          <a:xfrm>
            <a:off x="133351" y="123825"/>
            <a:ext cx="2081195" cy="518447"/>
          </a:xfrm>
          <a:prstGeom prst="rect">
            <a:avLst/>
          </a:prstGeom>
          <a:noFill/>
          <a:ln w="9525">
            <a:noFill/>
            <a:miter lim="800000"/>
            <a:headEnd/>
            <a:tailEnd/>
          </a:ln>
        </p:spPr>
      </p:pic>
      <p:sp>
        <p:nvSpPr>
          <p:cNvPr id="5" name="4 CuadroTexto"/>
          <p:cNvSpPr txBox="1"/>
          <p:nvPr/>
        </p:nvSpPr>
        <p:spPr>
          <a:xfrm>
            <a:off x="1357290" y="1214422"/>
            <a:ext cx="6357982" cy="523220"/>
          </a:xfrm>
          <a:prstGeom prst="rect">
            <a:avLst/>
          </a:prstGeom>
          <a:solidFill>
            <a:srgbClr val="66FF33"/>
          </a:solidFill>
        </p:spPr>
        <p:txBody>
          <a:bodyPr wrap="square" rtlCol="0">
            <a:spAutoFit/>
          </a:bodyPr>
          <a:lstStyle/>
          <a:p>
            <a:pPr algn="ctr"/>
            <a:r>
              <a:rPr lang="es-ES" sz="2800" b="1" dirty="0" smtClean="0">
                <a:latin typeface="Algerian" pitchFamily="82" charset="0"/>
              </a:rPr>
              <a:t>Plan  operativo INSTITUCIONAL</a:t>
            </a:r>
            <a:endParaRPr lang="es-PE" sz="2800" b="1" dirty="0">
              <a:latin typeface="Algerian" pitchFamily="82" charset="0"/>
            </a:endParaRPr>
          </a:p>
        </p:txBody>
      </p:sp>
      <p:sp>
        <p:nvSpPr>
          <p:cNvPr id="6" name="5 Rectángulo"/>
          <p:cNvSpPr/>
          <p:nvPr/>
        </p:nvSpPr>
        <p:spPr>
          <a:xfrm>
            <a:off x="928662" y="2428868"/>
            <a:ext cx="7143800" cy="3286148"/>
          </a:xfrm>
          <a:prstGeom prst="rect">
            <a:avLst/>
          </a:prstGeom>
          <a:solidFill>
            <a:srgbClr val="66FF66"/>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6 CuadroTexto"/>
          <p:cNvSpPr txBox="1"/>
          <p:nvPr/>
        </p:nvSpPr>
        <p:spPr>
          <a:xfrm>
            <a:off x="1285852" y="3071810"/>
            <a:ext cx="6357982" cy="1938992"/>
          </a:xfrm>
          <a:prstGeom prst="rect">
            <a:avLst/>
          </a:prstGeom>
          <a:noFill/>
        </p:spPr>
        <p:txBody>
          <a:bodyPr wrap="square" rtlCol="0">
            <a:spAutoFit/>
          </a:bodyPr>
          <a:lstStyle/>
          <a:p>
            <a:pPr algn="just"/>
            <a:r>
              <a:rPr lang="es-ES" sz="2400" b="1" i="1" dirty="0" smtClean="0">
                <a:latin typeface="Times New Roman" pitchFamily="18" charset="0"/>
                <a:cs typeface="Times New Roman" pitchFamily="18" charset="0"/>
              </a:rPr>
              <a:t>Proceso que   consiste en establecer objetivos, actividades, tareas, metas físicas  y asignación de presupuesto a ser desarrollados en un período anual por una Facultad o dependencia a fin de alcanzar los objetivos institucionales</a:t>
            </a:r>
            <a:endParaRPr lang="es-PE" sz="2400" b="1" i="1" dirty="0">
              <a:latin typeface="Times New Roman" pitchFamily="18" charset="0"/>
              <a:cs typeface="Times New Roman" pitchFamily="18" charset="0"/>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solidFill>
            <a:srgbClr val="FFFF99"/>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11" descr="Facultad_de_Psicologia_UNMSM_logo"/>
          <p:cNvPicPr>
            <a:picLocks noChangeAspect="1" noChangeArrowheads="1"/>
          </p:cNvPicPr>
          <p:nvPr/>
        </p:nvPicPr>
        <p:blipFill>
          <a:blip r:embed="rId3" cstate="print"/>
          <a:srcRect/>
          <a:stretch>
            <a:fillRect/>
          </a:stretch>
        </p:blipFill>
        <p:spPr bwMode="auto">
          <a:xfrm>
            <a:off x="133351" y="123825"/>
            <a:ext cx="2081195" cy="518447"/>
          </a:xfrm>
          <a:prstGeom prst="rect">
            <a:avLst/>
          </a:prstGeom>
          <a:noFill/>
          <a:ln w="9525">
            <a:noFill/>
            <a:miter lim="800000"/>
            <a:headEnd/>
            <a:tailEnd/>
          </a:ln>
        </p:spPr>
      </p:pic>
      <p:graphicFrame>
        <p:nvGraphicFramePr>
          <p:cNvPr id="4" name="3 Tabla"/>
          <p:cNvGraphicFramePr>
            <a:graphicFrameLocks noGrp="1"/>
          </p:cNvGraphicFramePr>
          <p:nvPr/>
        </p:nvGraphicFramePr>
        <p:xfrm>
          <a:off x="357159" y="2428868"/>
          <a:ext cx="8501121" cy="3352800"/>
        </p:xfrm>
        <a:graphic>
          <a:graphicData uri="http://schemas.openxmlformats.org/drawingml/2006/table">
            <a:tbl>
              <a:tblPr firstRow="1" bandRow="1">
                <a:tableStyleId>{5C22544A-7EE6-4342-B048-85BDC9FD1C3A}</a:tableStyleId>
              </a:tblPr>
              <a:tblGrid>
                <a:gridCol w="2022964"/>
                <a:gridCol w="1047296"/>
                <a:gridCol w="1364291"/>
                <a:gridCol w="1123534"/>
                <a:gridCol w="1085648"/>
                <a:gridCol w="857256"/>
                <a:gridCol w="1000132"/>
              </a:tblGrid>
              <a:tr h="370840">
                <a:tc>
                  <a:txBody>
                    <a:bodyPr/>
                    <a:lstStyle/>
                    <a:p>
                      <a:pPr algn="ctr"/>
                      <a:r>
                        <a:rPr lang="es-ES" dirty="0" smtClean="0"/>
                        <a:t>ACTIVIDADES  MEF</a:t>
                      </a:r>
                      <a:endParaRPr lang="es-P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Unidad de Medida</a:t>
                      </a:r>
                      <a:endParaRPr lang="es-PE" dirty="0" smtClean="0"/>
                    </a:p>
                    <a:p>
                      <a:endParaRPr lang="es-PE" dirty="0"/>
                    </a:p>
                  </a:txBody>
                  <a:tcPr/>
                </a:tc>
                <a:tc>
                  <a:txBody>
                    <a:bodyPr/>
                    <a:lstStyle/>
                    <a:p>
                      <a:pPr algn="ctr"/>
                      <a:r>
                        <a:rPr lang="es-ES" dirty="0" smtClean="0"/>
                        <a:t>Programar </a:t>
                      </a:r>
                    </a:p>
                    <a:p>
                      <a:pPr algn="ctr"/>
                      <a:r>
                        <a:rPr lang="es-ES" dirty="0" smtClean="0"/>
                        <a:t>Metas C/</a:t>
                      </a:r>
                    </a:p>
                    <a:p>
                      <a:pPr algn="ctr"/>
                      <a:r>
                        <a:rPr lang="es-ES" dirty="0" smtClean="0"/>
                        <a:t>Actividad</a:t>
                      </a:r>
                    </a:p>
                    <a:p>
                      <a:pPr algn="ctr"/>
                      <a:r>
                        <a:rPr lang="es-ES" dirty="0" smtClean="0"/>
                        <a:t>MEF</a:t>
                      </a:r>
                    </a:p>
                    <a:p>
                      <a:endParaRPr lang="es-PE" dirty="0"/>
                    </a:p>
                  </a:txBody>
                  <a:tcPr/>
                </a:tc>
                <a:tc>
                  <a:txBody>
                    <a:bodyPr/>
                    <a:lstStyle/>
                    <a:p>
                      <a:r>
                        <a:rPr lang="es-ES" dirty="0" smtClean="0"/>
                        <a:t>TAREAS</a:t>
                      </a:r>
                    </a:p>
                    <a:p>
                      <a:r>
                        <a:rPr lang="es-ES" dirty="0" smtClean="0"/>
                        <a:t>UNMSM</a:t>
                      </a:r>
                      <a:endParaRPr lang="es-P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Unidad de Medida</a:t>
                      </a:r>
                      <a:endParaRPr lang="es-PE" dirty="0" smtClean="0"/>
                    </a:p>
                    <a:p>
                      <a:r>
                        <a:rPr lang="es-ES" dirty="0" smtClean="0"/>
                        <a:t>UNMSM</a:t>
                      </a:r>
                      <a:endParaRPr lang="es-PE" dirty="0"/>
                    </a:p>
                  </a:txBody>
                  <a:tcPr/>
                </a:tc>
                <a:tc>
                  <a:txBody>
                    <a:bodyPr/>
                    <a:lstStyle/>
                    <a:p>
                      <a:endParaRPr lang="es-ES" sz="2800" dirty="0" smtClean="0"/>
                    </a:p>
                    <a:p>
                      <a:pPr algn="ctr"/>
                      <a:r>
                        <a:rPr lang="es-ES" sz="2800" dirty="0" smtClean="0"/>
                        <a:t>R</a:t>
                      </a:r>
                      <a:endParaRPr lang="es-PE" sz="2800" dirty="0"/>
                    </a:p>
                  </a:txBody>
                  <a:tcPr/>
                </a:tc>
                <a:tc>
                  <a:txBody>
                    <a:bodyPr/>
                    <a:lstStyle/>
                    <a:p>
                      <a:pPr algn="ctr"/>
                      <a:r>
                        <a:rPr lang="es-ES" dirty="0" err="1" smtClean="0"/>
                        <a:t>Prog</a:t>
                      </a:r>
                      <a:r>
                        <a:rPr lang="es-ES" dirty="0" smtClean="0"/>
                        <a:t>. </a:t>
                      </a:r>
                    </a:p>
                    <a:p>
                      <a:pPr algn="ctr"/>
                      <a:r>
                        <a:rPr lang="es-ES" dirty="0" smtClean="0"/>
                        <a:t>Metas</a:t>
                      </a:r>
                    </a:p>
                    <a:p>
                      <a:pPr algn="ctr"/>
                      <a:r>
                        <a:rPr lang="es-ES" dirty="0" smtClean="0"/>
                        <a:t>Cada Tarea</a:t>
                      </a:r>
                    </a:p>
                    <a:p>
                      <a:endParaRPr lang="es-PE" dirty="0"/>
                    </a:p>
                  </a:txBody>
                  <a:tcPr/>
                </a:tc>
              </a:tr>
              <a:tr h="370840">
                <a:tc>
                  <a:txBody>
                    <a:bodyPr/>
                    <a:lstStyle/>
                    <a:p>
                      <a:pPr algn="ctr"/>
                      <a:r>
                        <a:rPr lang="es-ES" sz="1400" b="1" dirty="0" smtClean="0"/>
                        <a:t>Incorporación de nuevos estudiantes de acuerdo al perfil del ingresante.</a:t>
                      </a:r>
                      <a:endParaRPr lang="es-PE" sz="1400" b="1" dirty="0"/>
                    </a:p>
                  </a:txBody>
                  <a:tcPr/>
                </a:tc>
                <a:tc>
                  <a:txBody>
                    <a:bodyPr/>
                    <a:lstStyle/>
                    <a:p>
                      <a:pPr algn="ctr"/>
                      <a:r>
                        <a:rPr lang="es-ES" sz="1400" b="1" dirty="0" smtClean="0"/>
                        <a:t>Ingresante</a:t>
                      </a:r>
                      <a:endParaRPr lang="es-PE" sz="1400" b="1" dirty="0"/>
                    </a:p>
                  </a:txBody>
                  <a:tcPr/>
                </a:tc>
                <a:tc>
                  <a:txBody>
                    <a:bodyPr/>
                    <a:lstStyle/>
                    <a:p>
                      <a:pPr algn="ctr"/>
                      <a:r>
                        <a:rPr lang="es-ES" sz="1400" b="1" dirty="0" smtClean="0"/>
                        <a:t>Programar</a:t>
                      </a:r>
                      <a:endParaRPr lang="es-PE" sz="1400" b="1" dirty="0"/>
                    </a:p>
                  </a:txBody>
                  <a:tcPr/>
                </a:tc>
                <a:tc>
                  <a:txBody>
                    <a:bodyPr/>
                    <a:lstStyle/>
                    <a:p>
                      <a:pPr algn="ctr"/>
                      <a:r>
                        <a:rPr lang="es-ES" sz="1400" b="1" dirty="0" smtClean="0"/>
                        <a:t>Formular</a:t>
                      </a:r>
                      <a:endParaRPr lang="es-PE" sz="1400" b="1" dirty="0"/>
                    </a:p>
                  </a:txBody>
                  <a:tcPr/>
                </a:tc>
                <a:tc>
                  <a:txBody>
                    <a:bodyPr/>
                    <a:lstStyle/>
                    <a:p>
                      <a:pPr algn="ctr"/>
                      <a:r>
                        <a:rPr lang="es-ES" sz="1400" b="1" dirty="0" smtClean="0"/>
                        <a:t>Definir</a:t>
                      </a:r>
                    </a:p>
                    <a:p>
                      <a:pPr algn="ctr"/>
                      <a:endParaRPr lang="es-ES" sz="1400" b="1" dirty="0" smtClean="0"/>
                    </a:p>
                    <a:p>
                      <a:pPr algn="ctr"/>
                      <a:endParaRPr lang="es-PE" sz="1400" b="1" dirty="0"/>
                    </a:p>
                  </a:txBody>
                  <a:tcPr/>
                </a:tc>
                <a:tc>
                  <a:txBody>
                    <a:bodyPr/>
                    <a:lstStyle/>
                    <a:p>
                      <a:pPr algn="ctr"/>
                      <a:r>
                        <a:rPr lang="es-ES" sz="1400" b="1" dirty="0" smtClean="0"/>
                        <a:t>Designar</a:t>
                      </a:r>
                      <a:endParaRPr lang="es-PE" sz="1400" b="1" dirty="0"/>
                    </a:p>
                  </a:txBody>
                  <a:tcPr/>
                </a:tc>
                <a:tc>
                  <a:txBody>
                    <a:bodyPr/>
                    <a:lstStyle/>
                    <a:p>
                      <a:pPr algn="ctr"/>
                      <a:r>
                        <a:rPr lang="es-ES" sz="1400" b="1" dirty="0" smtClean="0"/>
                        <a:t>Programar</a:t>
                      </a:r>
                      <a:endParaRPr lang="es-PE" sz="1400" b="1" dirty="0"/>
                    </a:p>
                  </a:txBody>
                  <a:tcPr/>
                </a:tc>
              </a:tr>
              <a:tr h="370840">
                <a:tc>
                  <a:txBody>
                    <a:bodyPr/>
                    <a:lstStyle/>
                    <a:p>
                      <a:pPr algn="ctr"/>
                      <a:r>
                        <a:rPr lang="es-ES" sz="1400" b="1" dirty="0" smtClean="0"/>
                        <a:t>Implementación de mecanismos de orientación, tutoría  y apoyo académico para</a:t>
                      </a:r>
                    </a:p>
                    <a:p>
                      <a:pPr algn="ctr"/>
                      <a:r>
                        <a:rPr lang="es-ES" sz="1400" b="1" dirty="0" smtClean="0"/>
                        <a:t>ingresantes</a:t>
                      </a:r>
                      <a:endParaRPr lang="es-PE"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b="1" dirty="0" smtClean="0"/>
                        <a:t>Ingresante</a:t>
                      </a:r>
                      <a:endParaRPr lang="es-PE" sz="1400" b="1" dirty="0" smtClean="0"/>
                    </a:p>
                    <a:p>
                      <a:pPr algn="ctr"/>
                      <a:r>
                        <a:rPr lang="es-ES" sz="1400" b="1" dirty="0" smtClean="0"/>
                        <a:t>asistido</a:t>
                      </a:r>
                      <a:endParaRPr lang="es-PE" sz="1400" b="1" dirty="0"/>
                    </a:p>
                  </a:txBody>
                  <a:tcPr/>
                </a:tc>
                <a:tc>
                  <a:txBody>
                    <a:bodyPr/>
                    <a:lstStyle/>
                    <a:p>
                      <a:pPr algn="ctr"/>
                      <a:r>
                        <a:rPr lang="es-ES" sz="1400" b="1" dirty="0" smtClean="0"/>
                        <a:t>Programar</a:t>
                      </a:r>
                      <a:endParaRPr lang="es-PE" sz="1400" b="1" dirty="0"/>
                    </a:p>
                  </a:txBody>
                  <a:tcPr/>
                </a:tc>
                <a:tc>
                  <a:txBody>
                    <a:bodyPr/>
                    <a:lstStyle/>
                    <a:p>
                      <a:pPr algn="ctr"/>
                      <a:r>
                        <a:rPr lang="es-ES" sz="1400" b="1" dirty="0" smtClean="0"/>
                        <a:t>Formular</a:t>
                      </a:r>
                      <a:endParaRPr lang="es-PE" sz="1400" b="1" dirty="0"/>
                    </a:p>
                  </a:txBody>
                  <a:tcPr/>
                </a:tc>
                <a:tc>
                  <a:txBody>
                    <a:bodyPr/>
                    <a:lstStyle/>
                    <a:p>
                      <a:pPr algn="ctr"/>
                      <a:r>
                        <a:rPr lang="es-ES" sz="1400" b="1" dirty="0" smtClean="0"/>
                        <a:t>Definir</a:t>
                      </a:r>
                    </a:p>
                    <a:p>
                      <a:pPr algn="ctr"/>
                      <a:endParaRPr lang="es-ES" sz="1400" b="1" dirty="0" smtClean="0"/>
                    </a:p>
                  </a:txBody>
                  <a:tcPr/>
                </a:tc>
                <a:tc>
                  <a:txBody>
                    <a:bodyPr/>
                    <a:lstStyle/>
                    <a:p>
                      <a:pPr algn="ctr"/>
                      <a:r>
                        <a:rPr lang="es-ES" sz="1400" b="1" dirty="0" smtClean="0"/>
                        <a:t>Designar</a:t>
                      </a:r>
                      <a:endParaRPr lang="es-PE" sz="1400" b="1" dirty="0"/>
                    </a:p>
                  </a:txBody>
                  <a:tcPr/>
                </a:tc>
                <a:tc>
                  <a:txBody>
                    <a:bodyPr/>
                    <a:lstStyle/>
                    <a:p>
                      <a:pPr algn="ctr"/>
                      <a:r>
                        <a:rPr lang="es-ES" sz="1400" b="1" dirty="0" smtClean="0"/>
                        <a:t>Programar</a:t>
                      </a:r>
                    </a:p>
                    <a:p>
                      <a:pPr algn="ctr"/>
                      <a:endParaRPr lang="es-ES" sz="1400" b="1" dirty="0" smtClean="0"/>
                    </a:p>
                    <a:p>
                      <a:pPr algn="ctr"/>
                      <a:endParaRPr lang="es-PE" sz="1400" b="1" dirty="0"/>
                    </a:p>
                  </a:txBody>
                  <a:tcPr/>
                </a:tc>
              </a:tr>
            </a:tbl>
          </a:graphicData>
        </a:graphic>
      </p:graphicFrame>
      <p:pic>
        <p:nvPicPr>
          <p:cNvPr id="5" name="Picture 35" descr="http://profile.ak.fbcdn.net/hprofile-ak-snc4/50413_43801156704_2314_n.jpg"/>
          <p:cNvPicPr>
            <a:picLocks noChangeAspect="1" noChangeArrowheads="1"/>
          </p:cNvPicPr>
          <p:nvPr/>
        </p:nvPicPr>
        <p:blipFill>
          <a:blip r:embed="rId4" cstate="print">
            <a:lum/>
          </a:blip>
          <a:srcRect/>
          <a:stretch>
            <a:fillRect/>
          </a:stretch>
        </p:blipFill>
        <p:spPr bwMode="auto">
          <a:xfrm>
            <a:off x="4929190" y="3143248"/>
            <a:ext cx="500066" cy="495066"/>
          </a:xfrm>
          <a:prstGeom prst="ellipse">
            <a:avLst/>
          </a:prstGeom>
          <a:noFill/>
          <a:ln w="28575">
            <a:solidFill>
              <a:srgbClr val="FFC000"/>
            </a:solidFill>
          </a:ln>
        </p:spPr>
      </p:pic>
      <p:sp>
        <p:nvSpPr>
          <p:cNvPr id="6" name="5 CuadroTexto"/>
          <p:cNvSpPr txBox="1"/>
          <p:nvPr/>
        </p:nvSpPr>
        <p:spPr>
          <a:xfrm>
            <a:off x="4357686" y="214290"/>
            <a:ext cx="4429156" cy="369332"/>
          </a:xfrm>
          <a:prstGeom prst="rect">
            <a:avLst/>
          </a:prstGeom>
          <a:solidFill>
            <a:srgbClr val="66FF66"/>
          </a:solidFill>
        </p:spPr>
        <p:txBody>
          <a:bodyPr wrap="square" rtlCol="0">
            <a:spAutoFit/>
          </a:bodyPr>
          <a:lstStyle/>
          <a:p>
            <a:r>
              <a:rPr lang="es-ES" b="1" dirty="0" smtClean="0"/>
              <a:t>PROGRAMA PRESUPUESTAL - PRODUCTO</a:t>
            </a:r>
            <a:endParaRPr lang="es-PE" b="1" dirty="0"/>
          </a:p>
        </p:txBody>
      </p:sp>
      <p:sp>
        <p:nvSpPr>
          <p:cNvPr id="7" name="6 CuadroTexto"/>
          <p:cNvSpPr txBox="1"/>
          <p:nvPr/>
        </p:nvSpPr>
        <p:spPr>
          <a:xfrm>
            <a:off x="571472" y="928670"/>
            <a:ext cx="8072494" cy="954107"/>
          </a:xfrm>
          <a:prstGeom prst="rect">
            <a:avLst/>
          </a:prstGeom>
          <a:noFill/>
          <a:ln w="19050">
            <a:solidFill>
              <a:schemeClr val="accent1"/>
            </a:solidFill>
            <a:prstDash val="sysDash"/>
          </a:ln>
        </p:spPr>
        <p:txBody>
          <a:bodyPr wrap="square" rtlCol="0">
            <a:spAutoFit/>
          </a:bodyPr>
          <a:lstStyle/>
          <a:p>
            <a:pPr algn="just"/>
            <a:r>
              <a:rPr lang="es-PE" sz="1400" b="1" dirty="0" smtClean="0">
                <a:solidFill>
                  <a:srgbClr val="FF0000"/>
                </a:solidFill>
              </a:rPr>
              <a:t>OBJ. GENERAL: </a:t>
            </a:r>
            <a:r>
              <a:rPr lang="es-PE" sz="1400" b="1" dirty="0" smtClean="0"/>
              <a:t>ADECUADA FORMACIÓN PROFESIONAL DE LOS ALUMNOS DE PRE-GRADO PARA SU INSERCIÓN LABORAL Y CONTRIBUIR AL DESARROLLO NACIONAL</a:t>
            </a:r>
          </a:p>
          <a:p>
            <a:pPr algn="just"/>
            <a:r>
              <a:rPr lang="es-PE" sz="1400" b="1" dirty="0" smtClean="0">
                <a:solidFill>
                  <a:srgbClr val="FF0000"/>
                </a:solidFill>
              </a:rPr>
              <a:t>OBJ. ESPECÍFICO/ PRODUCTO: </a:t>
            </a:r>
            <a:r>
              <a:rPr lang="es-PE" sz="1400" b="1" dirty="0" smtClean="0"/>
              <a:t>UNIVERSIDADES CUENTAN CON UN PROCESO EFECTIVO DE INCORPORACION  E INTEGRACION  DE ESTUDIANTES</a:t>
            </a:r>
            <a:endParaRPr lang="es-PE" sz="1400" dirty="0"/>
          </a:p>
        </p:txBody>
      </p:sp>
    </p:spTree>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solidFill>
            <a:srgbClr val="FFFF99"/>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11" descr="Facultad_de_Psicologia_UNMSM_logo"/>
          <p:cNvPicPr>
            <a:picLocks noChangeAspect="1" noChangeArrowheads="1"/>
          </p:cNvPicPr>
          <p:nvPr/>
        </p:nvPicPr>
        <p:blipFill>
          <a:blip r:embed="rId3" cstate="print"/>
          <a:srcRect/>
          <a:stretch>
            <a:fillRect/>
          </a:stretch>
        </p:blipFill>
        <p:spPr bwMode="auto">
          <a:xfrm>
            <a:off x="133351" y="123825"/>
            <a:ext cx="2081195" cy="518447"/>
          </a:xfrm>
          <a:prstGeom prst="rect">
            <a:avLst/>
          </a:prstGeom>
          <a:noFill/>
          <a:ln w="9525">
            <a:noFill/>
            <a:miter lim="800000"/>
            <a:headEnd/>
            <a:tailEnd/>
          </a:ln>
        </p:spPr>
      </p:pic>
      <p:graphicFrame>
        <p:nvGraphicFramePr>
          <p:cNvPr id="4" name="3 Tabla"/>
          <p:cNvGraphicFramePr>
            <a:graphicFrameLocks noGrp="1"/>
          </p:cNvGraphicFramePr>
          <p:nvPr/>
        </p:nvGraphicFramePr>
        <p:xfrm>
          <a:off x="285720" y="2000240"/>
          <a:ext cx="8501122" cy="4648200"/>
        </p:xfrm>
        <a:graphic>
          <a:graphicData uri="http://schemas.openxmlformats.org/drawingml/2006/table">
            <a:tbl>
              <a:tblPr firstRow="1" bandRow="1">
                <a:tableStyleId>{5C22544A-7EE6-4342-B048-85BDC9FD1C3A}</a:tableStyleId>
              </a:tblPr>
              <a:tblGrid>
                <a:gridCol w="2143139"/>
                <a:gridCol w="1000132"/>
                <a:gridCol w="1254253"/>
                <a:gridCol w="1114153"/>
                <a:gridCol w="1114153"/>
                <a:gridCol w="875159"/>
                <a:gridCol w="1000133"/>
              </a:tblGrid>
              <a:tr h="370840">
                <a:tc>
                  <a:txBody>
                    <a:bodyPr/>
                    <a:lstStyle/>
                    <a:p>
                      <a:pPr algn="ctr"/>
                      <a:r>
                        <a:rPr lang="es-ES" dirty="0" smtClean="0"/>
                        <a:t>ACTIVIDADES  MEF</a:t>
                      </a:r>
                      <a:endParaRPr lang="es-P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Unidad de Medida</a:t>
                      </a:r>
                      <a:endParaRPr lang="es-PE" dirty="0" smtClean="0"/>
                    </a:p>
                    <a:p>
                      <a:endParaRPr lang="es-PE" dirty="0"/>
                    </a:p>
                  </a:txBody>
                  <a:tcPr/>
                </a:tc>
                <a:tc>
                  <a:txBody>
                    <a:bodyPr/>
                    <a:lstStyle/>
                    <a:p>
                      <a:pPr algn="ctr"/>
                      <a:r>
                        <a:rPr lang="es-ES" dirty="0" smtClean="0"/>
                        <a:t>Programar </a:t>
                      </a:r>
                    </a:p>
                    <a:p>
                      <a:pPr algn="ctr"/>
                      <a:r>
                        <a:rPr lang="es-ES" dirty="0" smtClean="0"/>
                        <a:t>Metas C/</a:t>
                      </a:r>
                    </a:p>
                    <a:p>
                      <a:pPr algn="ctr"/>
                      <a:r>
                        <a:rPr lang="es-ES" dirty="0" smtClean="0"/>
                        <a:t>Actividad</a:t>
                      </a:r>
                    </a:p>
                    <a:p>
                      <a:pPr algn="ctr"/>
                      <a:r>
                        <a:rPr lang="es-ES" dirty="0" smtClean="0"/>
                        <a:t>MEF</a:t>
                      </a:r>
                    </a:p>
                    <a:p>
                      <a:endParaRPr lang="es-PE" dirty="0"/>
                    </a:p>
                  </a:txBody>
                  <a:tcPr/>
                </a:tc>
                <a:tc>
                  <a:txBody>
                    <a:bodyPr/>
                    <a:lstStyle/>
                    <a:p>
                      <a:r>
                        <a:rPr lang="es-ES" dirty="0" smtClean="0"/>
                        <a:t>TAREAS</a:t>
                      </a:r>
                    </a:p>
                    <a:p>
                      <a:r>
                        <a:rPr lang="es-ES" dirty="0" smtClean="0"/>
                        <a:t>UNMSM</a:t>
                      </a:r>
                      <a:endParaRPr lang="es-P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Unidad de Medida</a:t>
                      </a:r>
                      <a:endParaRPr lang="es-PE" dirty="0" smtClean="0"/>
                    </a:p>
                    <a:p>
                      <a:r>
                        <a:rPr lang="es-ES" dirty="0" smtClean="0"/>
                        <a:t>UNMSM</a:t>
                      </a:r>
                      <a:endParaRPr lang="es-PE" dirty="0"/>
                    </a:p>
                  </a:txBody>
                  <a:tcPr/>
                </a:tc>
                <a:tc>
                  <a:txBody>
                    <a:bodyPr/>
                    <a:lstStyle/>
                    <a:p>
                      <a:endParaRPr lang="es-ES" sz="2800" dirty="0" smtClean="0"/>
                    </a:p>
                    <a:p>
                      <a:pPr algn="ctr"/>
                      <a:r>
                        <a:rPr lang="es-ES" sz="2800" dirty="0" smtClean="0"/>
                        <a:t>R</a:t>
                      </a:r>
                      <a:endParaRPr lang="es-PE" sz="2800" dirty="0"/>
                    </a:p>
                  </a:txBody>
                  <a:tcPr/>
                </a:tc>
                <a:tc>
                  <a:txBody>
                    <a:bodyPr/>
                    <a:lstStyle/>
                    <a:p>
                      <a:pPr algn="ctr"/>
                      <a:r>
                        <a:rPr lang="es-ES" dirty="0" err="1" smtClean="0"/>
                        <a:t>Prog</a:t>
                      </a:r>
                      <a:r>
                        <a:rPr lang="es-ES" dirty="0" smtClean="0"/>
                        <a:t>. </a:t>
                      </a:r>
                    </a:p>
                    <a:p>
                      <a:pPr algn="ctr"/>
                      <a:r>
                        <a:rPr lang="es-ES" dirty="0" smtClean="0"/>
                        <a:t>Metas</a:t>
                      </a:r>
                    </a:p>
                    <a:p>
                      <a:pPr algn="ctr"/>
                      <a:r>
                        <a:rPr lang="es-ES" dirty="0" smtClean="0"/>
                        <a:t>Cada Tarea</a:t>
                      </a:r>
                    </a:p>
                    <a:p>
                      <a:endParaRPr lang="es-PE" dirty="0"/>
                    </a:p>
                  </a:txBody>
                  <a:tcPr/>
                </a:tc>
              </a:tr>
              <a:tr h="370840">
                <a:tc>
                  <a:txBody>
                    <a:bodyPr/>
                    <a:lstStyle/>
                    <a:p>
                      <a:pPr algn="ctr"/>
                      <a:r>
                        <a:rPr lang="es-ES" sz="1400" b="1" dirty="0" err="1" smtClean="0"/>
                        <a:t>Prog</a:t>
                      </a:r>
                      <a:r>
                        <a:rPr lang="es-ES" sz="1400" b="1" dirty="0" smtClean="0"/>
                        <a:t>. de fortalecimiento  de </a:t>
                      </a:r>
                      <a:r>
                        <a:rPr lang="es-ES" sz="1400" b="1" dirty="0" err="1" smtClean="0"/>
                        <a:t>capac</a:t>
                      </a:r>
                      <a:r>
                        <a:rPr lang="es-ES" sz="1400" b="1" dirty="0" smtClean="0"/>
                        <a:t>. de los docentes de metodología, investigación y uso de Tics  en la enseñanza</a:t>
                      </a:r>
                      <a:endParaRPr lang="es-PE" sz="1400" b="1" dirty="0"/>
                    </a:p>
                  </a:txBody>
                  <a:tcPr/>
                </a:tc>
                <a:tc>
                  <a:txBody>
                    <a:bodyPr/>
                    <a:lstStyle/>
                    <a:p>
                      <a:pPr algn="ctr"/>
                      <a:r>
                        <a:rPr lang="es-ES" sz="1400" b="1" dirty="0" smtClean="0"/>
                        <a:t>Docente Capacitado</a:t>
                      </a:r>
                      <a:endParaRPr lang="es-PE" sz="1400" b="1" dirty="0"/>
                    </a:p>
                  </a:txBody>
                  <a:tcPr/>
                </a:tc>
                <a:tc>
                  <a:txBody>
                    <a:bodyPr/>
                    <a:lstStyle/>
                    <a:p>
                      <a:pPr algn="ctr"/>
                      <a:r>
                        <a:rPr lang="es-ES" sz="1400" b="1" dirty="0" smtClean="0"/>
                        <a:t>Programar</a:t>
                      </a:r>
                      <a:endParaRPr lang="es-PE" sz="1400" b="1" dirty="0"/>
                    </a:p>
                  </a:txBody>
                  <a:tcPr/>
                </a:tc>
                <a:tc>
                  <a:txBody>
                    <a:bodyPr/>
                    <a:lstStyle/>
                    <a:p>
                      <a:pPr algn="ctr"/>
                      <a:r>
                        <a:rPr lang="es-ES" sz="1400" b="1" dirty="0" smtClean="0"/>
                        <a:t>Formular</a:t>
                      </a:r>
                      <a:endParaRPr lang="es-PE" sz="1400" b="1" dirty="0"/>
                    </a:p>
                  </a:txBody>
                  <a:tcPr/>
                </a:tc>
                <a:tc>
                  <a:txBody>
                    <a:bodyPr/>
                    <a:lstStyle/>
                    <a:p>
                      <a:pPr algn="ctr"/>
                      <a:r>
                        <a:rPr lang="es-ES" sz="1400" b="1" dirty="0" smtClean="0"/>
                        <a:t>Definir</a:t>
                      </a:r>
                    </a:p>
                    <a:p>
                      <a:pPr algn="ctr"/>
                      <a:endParaRPr lang="es-ES" sz="1400" b="1" dirty="0" smtClean="0"/>
                    </a:p>
                  </a:txBody>
                  <a:tcPr/>
                </a:tc>
                <a:tc>
                  <a:txBody>
                    <a:bodyPr/>
                    <a:lstStyle/>
                    <a:p>
                      <a:pPr algn="ctr"/>
                      <a:r>
                        <a:rPr lang="es-ES" sz="1400" b="1" dirty="0" smtClean="0"/>
                        <a:t>Designar</a:t>
                      </a:r>
                      <a:endParaRPr lang="es-PE" sz="1400" b="1" dirty="0"/>
                    </a:p>
                  </a:txBody>
                  <a:tcPr/>
                </a:tc>
                <a:tc>
                  <a:txBody>
                    <a:bodyPr/>
                    <a:lstStyle/>
                    <a:p>
                      <a:pPr algn="ctr"/>
                      <a:r>
                        <a:rPr lang="es-ES" sz="1400" b="1" dirty="0" smtClean="0"/>
                        <a:t>Programar</a:t>
                      </a:r>
                    </a:p>
                    <a:p>
                      <a:pPr algn="ctr"/>
                      <a:endParaRPr lang="es-ES" sz="1400" b="1" dirty="0" smtClean="0"/>
                    </a:p>
                    <a:p>
                      <a:pPr algn="ctr"/>
                      <a:endParaRPr lang="es-PE" sz="1400" b="1" dirty="0"/>
                    </a:p>
                  </a:txBody>
                  <a:tcPr/>
                </a:tc>
              </a:tr>
              <a:tr h="370840">
                <a:tc>
                  <a:txBody>
                    <a:bodyPr/>
                    <a:lstStyle/>
                    <a:p>
                      <a:pPr algn="ctr"/>
                      <a:r>
                        <a:rPr lang="es-ES" sz="1400" b="1" dirty="0" smtClean="0"/>
                        <a:t>Implementación de un sistema de selección, seguimiento, evaluación al docente</a:t>
                      </a:r>
                      <a:endParaRPr lang="es-PE" sz="1400" b="1" dirty="0"/>
                    </a:p>
                  </a:txBody>
                  <a:tcPr/>
                </a:tc>
                <a:tc>
                  <a:txBody>
                    <a:bodyPr/>
                    <a:lstStyle/>
                    <a:p>
                      <a:pPr algn="ctr"/>
                      <a:r>
                        <a:rPr lang="es-ES" sz="1400" b="1" dirty="0" smtClean="0"/>
                        <a:t>Docente</a:t>
                      </a:r>
                      <a:endParaRPr lang="es-PE" sz="1400" b="1" dirty="0"/>
                    </a:p>
                  </a:txBody>
                  <a:tcPr/>
                </a:tc>
                <a:tc>
                  <a:txBody>
                    <a:bodyPr/>
                    <a:lstStyle/>
                    <a:p>
                      <a:pPr algn="ctr"/>
                      <a:r>
                        <a:rPr lang="es-ES" sz="1400" b="1" dirty="0" smtClean="0"/>
                        <a:t>Programar</a:t>
                      </a:r>
                      <a:endParaRPr lang="es-PE" sz="1400" b="1" dirty="0"/>
                    </a:p>
                  </a:txBody>
                  <a:tcPr/>
                </a:tc>
                <a:tc>
                  <a:txBody>
                    <a:bodyPr/>
                    <a:lstStyle/>
                    <a:p>
                      <a:pPr algn="ctr"/>
                      <a:r>
                        <a:rPr lang="es-ES" sz="1400" b="1" dirty="0" smtClean="0"/>
                        <a:t>Formular</a:t>
                      </a:r>
                      <a:endParaRPr lang="es-PE" sz="1400" b="1" dirty="0"/>
                    </a:p>
                  </a:txBody>
                  <a:tcPr/>
                </a:tc>
                <a:tc>
                  <a:txBody>
                    <a:bodyPr/>
                    <a:lstStyle/>
                    <a:p>
                      <a:pPr algn="ctr"/>
                      <a:r>
                        <a:rPr lang="es-ES" sz="1400" b="1" dirty="0" smtClean="0"/>
                        <a:t>Definir</a:t>
                      </a:r>
                    </a:p>
                    <a:p>
                      <a:pPr algn="ctr"/>
                      <a:endParaRPr lang="es-ES" sz="1400" b="1" dirty="0" smtClean="0"/>
                    </a:p>
                  </a:txBody>
                  <a:tcPr/>
                </a:tc>
                <a:tc>
                  <a:txBody>
                    <a:bodyPr/>
                    <a:lstStyle/>
                    <a:p>
                      <a:pPr algn="ctr"/>
                      <a:r>
                        <a:rPr lang="es-ES" sz="1400" b="1" dirty="0" smtClean="0"/>
                        <a:t>Designar</a:t>
                      </a:r>
                      <a:endParaRPr lang="es-PE" sz="1400" b="1" dirty="0"/>
                    </a:p>
                  </a:txBody>
                  <a:tcPr/>
                </a:tc>
                <a:tc>
                  <a:txBody>
                    <a:bodyPr/>
                    <a:lstStyle/>
                    <a:p>
                      <a:pPr algn="ctr"/>
                      <a:r>
                        <a:rPr lang="es-ES" sz="1400" b="1" dirty="0" smtClean="0"/>
                        <a:t>Programar</a:t>
                      </a:r>
                    </a:p>
                    <a:p>
                      <a:pPr algn="ctr"/>
                      <a:endParaRPr lang="es-ES" sz="1400" b="1" dirty="0" smtClean="0"/>
                    </a:p>
                    <a:p>
                      <a:pPr algn="ctr"/>
                      <a:endParaRPr lang="es-PE" sz="1400" b="1" dirty="0"/>
                    </a:p>
                  </a:txBody>
                  <a:tcPr/>
                </a:tc>
              </a:tr>
              <a:tr h="370840">
                <a:tc>
                  <a:txBody>
                    <a:bodyPr/>
                    <a:lstStyle/>
                    <a:p>
                      <a:pPr algn="ctr"/>
                      <a:r>
                        <a:rPr lang="es-ES" sz="1300" b="1" dirty="0" err="1" smtClean="0"/>
                        <a:t>Implementac</a:t>
                      </a:r>
                      <a:r>
                        <a:rPr lang="es-ES" sz="1300" b="1" dirty="0" smtClean="0"/>
                        <a:t>. de Programa de Fomento a </a:t>
                      </a:r>
                      <a:r>
                        <a:rPr lang="es-ES" sz="1300" b="1" dirty="0" err="1" smtClean="0"/>
                        <a:t>Proyect</a:t>
                      </a:r>
                      <a:r>
                        <a:rPr lang="es-ES" sz="1300" b="1" dirty="0" smtClean="0"/>
                        <a:t>. de  </a:t>
                      </a:r>
                      <a:r>
                        <a:rPr lang="es-ES" sz="1300" b="1" dirty="0" err="1" smtClean="0"/>
                        <a:t>Investig</a:t>
                      </a:r>
                      <a:r>
                        <a:rPr lang="es-ES" sz="1300" b="1" dirty="0" smtClean="0"/>
                        <a:t>. Formativa </a:t>
                      </a:r>
                      <a:r>
                        <a:rPr lang="es-ES" sz="1300" b="1" dirty="0" err="1" smtClean="0"/>
                        <a:t>desarro</a:t>
                      </a:r>
                      <a:r>
                        <a:rPr lang="es-ES" sz="1300" b="1" dirty="0" smtClean="0"/>
                        <a:t>- </a:t>
                      </a:r>
                      <a:r>
                        <a:rPr lang="es-ES" sz="1300" b="1" dirty="0" err="1" smtClean="0"/>
                        <a:t>llado</a:t>
                      </a:r>
                      <a:r>
                        <a:rPr lang="es-ES" sz="1300" b="1" dirty="0" smtClean="0"/>
                        <a:t> por </a:t>
                      </a:r>
                      <a:r>
                        <a:rPr lang="es-ES" sz="1300" b="1" dirty="0" err="1" smtClean="0"/>
                        <a:t>estududiantes</a:t>
                      </a:r>
                      <a:r>
                        <a:rPr lang="es-ES" sz="1300" b="1" dirty="0" smtClean="0"/>
                        <a:t> y docentes  de Pregrado</a:t>
                      </a:r>
                      <a:endParaRPr lang="es-PE" sz="1300" dirty="0"/>
                    </a:p>
                  </a:txBody>
                  <a:tcPr/>
                </a:tc>
                <a:tc>
                  <a:txBody>
                    <a:bodyPr/>
                    <a:lstStyle/>
                    <a:p>
                      <a:pPr algn="ctr"/>
                      <a:r>
                        <a:rPr lang="es-ES" sz="1400" b="1" dirty="0" smtClean="0"/>
                        <a:t>Proyecto de </a:t>
                      </a:r>
                      <a:r>
                        <a:rPr lang="es-ES" sz="1400" b="1" dirty="0" err="1" smtClean="0"/>
                        <a:t>Investi-gación</a:t>
                      </a:r>
                      <a:endParaRPr lang="es-PE" sz="1400" b="1" dirty="0"/>
                    </a:p>
                  </a:txBody>
                  <a:tcPr/>
                </a:tc>
                <a:tc>
                  <a:txBody>
                    <a:bodyPr/>
                    <a:lstStyle/>
                    <a:p>
                      <a:pPr algn="ctr"/>
                      <a:r>
                        <a:rPr lang="es-ES" sz="1400" b="1" dirty="0" smtClean="0"/>
                        <a:t>Programar</a:t>
                      </a:r>
                      <a:endParaRPr lang="es-PE" sz="1400" b="1" dirty="0"/>
                    </a:p>
                  </a:txBody>
                  <a:tcPr/>
                </a:tc>
                <a:tc>
                  <a:txBody>
                    <a:bodyPr/>
                    <a:lstStyle/>
                    <a:p>
                      <a:pPr algn="ctr"/>
                      <a:r>
                        <a:rPr lang="es-ES" sz="1400" b="1" dirty="0" smtClean="0"/>
                        <a:t>Formular</a:t>
                      </a:r>
                      <a:endParaRPr lang="es-PE" sz="1400" b="1" dirty="0"/>
                    </a:p>
                  </a:txBody>
                  <a:tcPr/>
                </a:tc>
                <a:tc>
                  <a:txBody>
                    <a:bodyPr/>
                    <a:lstStyle/>
                    <a:p>
                      <a:pPr algn="ctr"/>
                      <a:r>
                        <a:rPr lang="es-ES" sz="1400" b="1" dirty="0" smtClean="0"/>
                        <a:t>Definir</a:t>
                      </a:r>
                    </a:p>
                    <a:p>
                      <a:pPr algn="ctr"/>
                      <a:endParaRPr lang="es-ES" sz="1400" b="1" dirty="0" smtClean="0"/>
                    </a:p>
                  </a:txBody>
                  <a:tcPr/>
                </a:tc>
                <a:tc>
                  <a:txBody>
                    <a:bodyPr/>
                    <a:lstStyle/>
                    <a:p>
                      <a:pPr algn="ctr"/>
                      <a:r>
                        <a:rPr lang="es-ES" sz="1400" b="1" dirty="0" smtClean="0"/>
                        <a:t>Designar</a:t>
                      </a:r>
                      <a:endParaRPr lang="es-PE" sz="1400" b="1" dirty="0"/>
                    </a:p>
                  </a:txBody>
                  <a:tcPr/>
                </a:tc>
                <a:tc>
                  <a:txBody>
                    <a:bodyPr/>
                    <a:lstStyle/>
                    <a:p>
                      <a:pPr algn="ctr"/>
                      <a:r>
                        <a:rPr lang="es-ES" sz="1400" b="1" dirty="0" smtClean="0"/>
                        <a:t>Programar</a:t>
                      </a:r>
                    </a:p>
                    <a:p>
                      <a:pPr algn="ctr"/>
                      <a:endParaRPr lang="es-ES" sz="1400" b="1" dirty="0" smtClean="0"/>
                    </a:p>
                    <a:p>
                      <a:pPr algn="ctr"/>
                      <a:endParaRPr lang="es-PE" sz="1400" b="1" dirty="0"/>
                    </a:p>
                  </a:txBody>
                  <a:tcPr/>
                </a:tc>
              </a:tr>
            </a:tbl>
          </a:graphicData>
        </a:graphic>
      </p:graphicFrame>
      <p:pic>
        <p:nvPicPr>
          <p:cNvPr id="5" name="Picture 35" descr="http://profile.ak.fbcdn.net/hprofile-ak-snc4/50413_43801156704_2314_n.jpg"/>
          <p:cNvPicPr>
            <a:picLocks noChangeAspect="1" noChangeArrowheads="1"/>
          </p:cNvPicPr>
          <p:nvPr/>
        </p:nvPicPr>
        <p:blipFill>
          <a:blip r:embed="rId4" cstate="print">
            <a:lum/>
          </a:blip>
          <a:srcRect/>
          <a:stretch>
            <a:fillRect/>
          </a:stretch>
        </p:blipFill>
        <p:spPr bwMode="auto">
          <a:xfrm>
            <a:off x="5000628" y="2786058"/>
            <a:ext cx="505117" cy="500066"/>
          </a:xfrm>
          <a:prstGeom prst="ellipse">
            <a:avLst/>
          </a:prstGeom>
          <a:noFill/>
          <a:ln w="28575">
            <a:solidFill>
              <a:srgbClr val="FFC000"/>
            </a:solidFill>
          </a:ln>
        </p:spPr>
      </p:pic>
      <p:sp>
        <p:nvSpPr>
          <p:cNvPr id="7" name="6 CuadroTexto"/>
          <p:cNvSpPr txBox="1"/>
          <p:nvPr/>
        </p:nvSpPr>
        <p:spPr>
          <a:xfrm>
            <a:off x="4357686" y="214290"/>
            <a:ext cx="4429156" cy="369332"/>
          </a:xfrm>
          <a:prstGeom prst="rect">
            <a:avLst/>
          </a:prstGeom>
          <a:solidFill>
            <a:srgbClr val="66FF66"/>
          </a:solidFill>
        </p:spPr>
        <p:txBody>
          <a:bodyPr wrap="square" rtlCol="0">
            <a:spAutoFit/>
          </a:bodyPr>
          <a:lstStyle/>
          <a:p>
            <a:r>
              <a:rPr lang="es-ES" b="1" dirty="0" smtClean="0"/>
              <a:t>PROGRAMA PRESUPUESTAL - PRODUCTO</a:t>
            </a:r>
            <a:endParaRPr lang="es-PE" b="1" dirty="0"/>
          </a:p>
        </p:txBody>
      </p:sp>
      <p:sp>
        <p:nvSpPr>
          <p:cNvPr id="9" name="8 CuadroTexto"/>
          <p:cNvSpPr txBox="1"/>
          <p:nvPr/>
        </p:nvSpPr>
        <p:spPr>
          <a:xfrm>
            <a:off x="571472" y="928670"/>
            <a:ext cx="8072494" cy="954107"/>
          </a:xfrm>
          <a:prstGeom prst="rect">
            <a:avLst/>
          </a:prstGeom>
          <a:noFill/>
          <a:ln w="19050">
            <a:solidFill>
              <a:schemeClr val="accent1"/>
            </a:solidFill>
            <a:prstDash val="sysDash"/>
          </a:ln>
        </p:spPr>
        <p:txBody>
          <a:bodyPr wrap="square" rtlCol="0">
            <a:spAutoFit/>
          </a:bodyPr>
          <a:lstStyle/>
          <a:p>
            <a:pPr algn="just"/>
            <a:r>
              <a:rPr lang="es-PE" sz="1400" b="1" dirty="0" smtClean="0">
                <a:solidFill>
                  <a:srgbClr val="FF0000"/>
                </a:solidFill>
              </a:rPr>
              <a:t>OBJ. GENERAL:</a:t>
            </a:r>
            <a:r>
              <a:rPr lang="es-PE" sz="1400" b="1" dirty="0" smtClean="0"/>
              <a:t> ADECUADA FORMACIÓN PROFESIONAL DE LOS ALUMNOS DE PRE-GRADO PARA SU INSERCIÓN LABORAL Y CONTRIBUIR AL DESARROLLO NACIONAL</a:t>
            </a:r>
          </a:p>
          <a:p>
            <a:pPr algn="just"/>
            <a:r>
              <a:rPr lang="es-PE" sz="1400" b="1" dirty="0" smtClean="0">
                <a:solidFill>
                  <a:srgbClr val="FF0000"/>
                </a:solidFill>
              </a:rPr>
              <a:t>OBJ. ESPECÍFICO/ PRODUCTO: </a:t>
            </a:r>
            <a:r>
              <a:rPr lang="es-PE" sz="1400" b="1" dirty="0" smtClean="0"/>
              <a:t> PROGRAMA DE FORTALECIMIENTO DE CAPACIDADES Y EVALUACIÓN DEL DESEMPEÑO DOCENTE</a:t>
            </a:r>
            <a:endParaRPr lang="es-PE" sz="1400" b="1" dirty="0"/>
          </a:p>
        </p:txBody>
      </p:sp>
    </p:spTree>
  </p:cSld>
  <p:clrMapOvr>
    <a:masterClrMapping/>
  </p:clrMapOvr>
  <p:transition spd="med">
    <p:cover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solidFill>
            <a:srgbClr val="FFFF99"/>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11" descr="Facultad_de_Psicologia_UNMSM_logo"/>
          <p:cNvPicPr>
            <a:picLocks noChangeAspect="1" noChangeArrowheads="1"/>
          </p:cNvPicPr>
          <p:nvPr/>
        </p:nvPicPr>
        <p:blipFill>
          <a:blip r:embed="rId3" cstate="print"/>
          <a:srcRect/>
          <a:stretch>
            <a:fillRect/>
          </a:stretch>
        </p:blipFill>
        <p:spPr bwMode="auto">
          <a:xfrm>
            <a:off x="133351" y="123825"/>
            <a:ext cx="2081195" cy="518447"/>
          </a:xfrm>
          <a:prstGeom prst="rect">
            <a:avLst/>
          </a:prstGeom>
          <a:noFill/>
          <a:ln w="9525">
            <a:noFill/>
            <a:miter lim="800000"/>
            <a:headEnd/>
            <a:tailEnd/>
          </a:ln>
        </p:spPr>
      </p:pic>
      <p:graphicFrame>
        <p:nvGraphicFramePr>
          <p:cNvPr id="4" name="3 Tabla"/>
          <p:cNvGraphicFramePr>
            <a:graphicFrameLocks noGrp="1"/>
          </p:cNvGraphicFramePr>
          <p:nvPr/>
        </p:nvGraphicFramePr>
        <p:xfrm>
          <a:off x="428596" y="2643182"/>
          <a:ext cx="8429684" cy="2407920"/>
        </p:xfrm>
        <a:graphic>
          <a:graphicData uri="http://schemas.openxmlformats.org/drawingml/2006/table">
            <a:tbl>
              <a:tblPr firstRow="1" bandRow="1">
                <a:tableStyleId>{5C22544A-7EE6-4342-B048-85BDC9FD1C3A}</a:tableStyleId>
              </a:tblPr>
              <a:tblGrid>
                <a:gridCol w="1971857"/>
                <a:gridCol w="1020837"/>
                <a:gridCol w="1329825"/>
                <a:gridCol w="1095150"/>
                <a:gridCol w="1095150"/>
                <a:gridCol w="845297"/>
                <a:gridCol w="1071568"/>
              </a:tblGrid>
              <a:tr h="370840">
                <a:tc>
                  <a:txBody>
                    <a:bodyPr/>
                    <a:lstStyle/>
                    <a:p>
                      <a:pPr algn="ctr"/>
                      <a:r>
                        <a:rPr lang="es-ES" dirty="0" smtClean="0"/>
                        <a:t>ACTIVIDADES  MEF</a:t>
                      </a:r>
                      <a:endParaRPr lang="es-P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Unidad de Medida</a:t>
                      </a:r>
                      <a:endParaRPr lang="es-PE" dirty="0" smtClean="0"/>
                    </a:p>
                    <a:p>
                      <a:endParaRPr lang="es-PE" dirty="0"/>
                    </a:p>
                  </a:txBody>
                  <a:tcPr/>
                </a:tc>
                <a:tc>
                  <a:txBody>
                    <a:bodyPr/>
                    <a:lstStyle/>
                    <a:p>
                      <a:pPr algn="ctr"/>
                      <a:r>
                        <a:rPr lang="es-ES" dirty="0" smtClean="0"/>
                        <a:t>Programar </a:t>
                      </a:r>
                    </a:p>
                    <a:p>
                      <a:pPr algn="ctr"/>
                      <a:r>
                        <a:rPr lang="es-ES" dirty="0" smtClean="0"/>
                        <a:t>Metas C/</a:t>
                      </a:r>
                    </a:p>
                    <a:p>
                      <a:pPr algn="ctr"/>
                      <a:r>
                        <a:rPr lang="es-ES" dirty="0" smtClean="0"/>
                        <a:t>Actividad</a:t>
                      </a:r>
                    </a:p>
                    <a:p>
                      <a:pPr algn="ctr"/>
                      <a:r>
                        <a:rPr lang="es-ES" dirty="0" smtClean="0"/>
                        <a:t>MEF</a:t>
                      </a:r>
                    </a:p>
                    <a:p>
                      <a:endParaRPr lang="es-PE" dirty="0"/>
                    </a:p>
                  </a:txBody>
                  <a:tcPr/>
                </a:tc>
                <a:tc>
                  <a:txBody>
                    <a:bodyPr/>
                    <a:lstStyle/>
                    <a:p>
                      <a:r>
                        <a:rPr lang="es-ES" dirty="0" smtClean="0"/>
                        <a:t>TAREAS</a:t>
                      </a:r>
                    </a:p>
                    <a:p>
                      <a:r>
                        <a:rPr lang="es-ES" dirty="0" smtClean="0"/>
                        <a:t>UNMSM</a:t>
                      </a:r>
                      <a:endParaRPr lang="es-P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Unidad de Medida</a:t>
                      </a:r>
                      <a:endParaRPr lang="es-PE" dirty="0" smtClean="0"/>
                    </a:p>
                    <a:p>
                      <a:r>
                        <a:rPr lang="es-ES" dirty="0" smtClean="0"/>
                        <a:t>UNMSM</a:t>
                      </a:r>
                      <a:endParaRPr lang="es-PE" dirty="0"/>
                    </a:p>
                  </a:txBody>
                  <a:tcPr/>
                </a:tc>
                <a:tc>
                  <a:txBody>
                    <a:bodyPr/>
                    <a:lstStyle/>
                    <a:p>
                      <a:endParaRPr lang="es-ES" sz="2800" dirty="0" smtClean="0"/>
                    </a:p>
                    <a:p>
                      <a:pPr algn="ctr"/>
                      <a:r>
                        <a:rPr lang="es-ES" sz="2800" dirty="0" smtClean="0"/>
                        <a:t>R</a:t>
                      </a:r>
                      <a:endParaRPr lang="es-PE" sz="2800" dirty="0"/>
                    </a:p>
                  </a:txBody>
                  <a:tcPr/>
                </a:tc>
                <a:tc>
                  <a:txBody>
                    <a:bodyPr/>
                    <a:lstStyle/>
                    <a:p>
                      <a:pPr algn="ctr"/>
                      <a:r>
                        <a:rPr lang="es-ES" dirty="0" err="1" smtClean="0"/>
                        <a:t>Prog</a:t>
                      </a:r>
                      <a:r>
                        <a:rPr lang="es-ES" dirty="0" smtClean="0"/>
                        <a:t>. </a:t>
                      </a:r>
                    </a:p>
                    <a:p>
                      <a:pPr algn="ctr"/>
                      <a:r>
                        <a:rPr lang="es-ES" dirty="0" smtClean="0"/>
                        <a:t>Metas</a:t>
                      </a:r>
                    </a:p>
                    <a:p>
                      <a:pPr algn="ctr"/>
                      <a:r>
                        <a:rPr lang="es-ES" dirty="0" smtClean="0"/>
                        <a:t>Cada Tarea</a:t>
                      </a:r>
                    </a:p>
                    <a:p>
                      <a:endParaRPr lang="es-PE" dirty="0"/>
                    </a:p>
                  </a:txBody>
                  <a:tcPr/>
                </a:tc>
              </a:tr>
              <a:tr h="370840">
                <a:tc>
                  <a:txBody>
                    <a:bodyPr/>
                    <a:lstStyle/>
                    <a:p>
                      <a:pPr algn="just"/>
                      <a:r>
                        <a:rPr lang="es-PE" sz="1300" b="1" kern="1200" baseline="0" dirty="0" smtClean="0">
                          <a:solidFill>
                            <a:schemeClr val="dk1"/>
                          </a:solidFill>
                          <a:latin typeface="+mn-lt"/>
                          <a:ea typeface="+mn-ea"/>
                          <a:cs typeface="+mn-cs"/>
                        </a:rPr>
                        <a:t>26621 - Revisión y actualización periódica y oportuna de los currículos</a:t>
                      </a:r>
                      <a:endParaRPr lang="es-PE" sz="1300" b="1" dirty="0"/>
                    </a:p>
                  </a:txBody>
                  <a:tcPr/>
                </a:tc>
                <a:tc>
                  <a:txBody>
                    <a:bodyPr/>
                    <a:lstStyle/>
                    <a:p>
                      <a:pPr algn="ctr"/>
                      <a:r>
                        <a:rPr lang="es-PE" sz="1400" b="1" dirty="0" err="1" smtClean="0"/>
                        <a:t>Currícula</a:t>
                      </a:r>
                      <a:endParaRPr lang="es-PE" sz="1400" b="1" dirty="0"/>
                    </a:p>
                  </a:txBody>
                  <a:tcPr/>
                </a:tc>
                <a:tc>
                  <a:txBody>
                    <a:bodyPr/>
                    <a:lstStyle/>
                    <a:p>
                      <a:pPr algn="ctr"/>
                      <a:r>
                        <a:rPr lang="es-ES" sz="1400" b="1" dirty="0" smtClean="0"/>
                        <a:t>Programar</a:t>
                      </a:r>
                      <a:endParaRPr lang="es-PE" sz="1400" b="1" dirty="0"/>
                    </a:p>
                  </a:txBody>
                  <a:tcPr/>
                </a:tc>
                <a:tc>
                  <a:txBody>
                    <a:bodyPr/>
                    <a:lstStyle/>
                    <a:p>
                      <a:pPr algn="ctr"/>
                      <a:r>
                        <a:rPr lang="es-ES" sz="1400" b="1" dirty="0" smtClean="0"/>
                        <a:t>Formular</a:t>
                      </a:r>
                      <a:endParaRPr lang="es-PE" sz="1400" b="1" dirty="0"/>
                    </a:p>
                  </a:txBody>
                  <a:tcPr/>
                </a:tc>
                <a:tc>
                  <a:txBody>
                    <a:bodyPr/>
                    <a:lstStyle/>
                    <a:p>
                      <a:pPr algn="ctr"/>
                      <a:r>
                        <a:rPr lang="es-ES" sz="1400" b="1" dirty="0" smtClean="0"/>
                        <a:t>Definir</a:t>
                      </a:r>
                    </a:p>
                    <a:p>
                      <a:pPr algn="ctr"/>
                      <a:endParaRPr lang="es-ES" sz="1400" b="1" dirty="0" smtClean="0"/>
                    </a:p>
                  </a:txBody>
                  <a:tcPr/>
                </a:tc>
                <a:tc>
                  <a:txBody>
                    <a:bodyPr/>
                    <a:lstStyle/>
                    <a:p>
                      <a:pPr algn="ctr"/>
                      <a:r>
                        <a:rPr lang="es-ES" sz="1400" b="1" dirty="0" smtClean="0"/>
                        <a:t>Designar</a:t>
                      </a:r>
                      <a:endParaRPr lang="es-PE" sz="1400" b="1" dirty="0"/>
                    </a:p>
                  </a:txBody>
                  <a:tcPr/>
                </a:tc>
                <a:tc>
                  <a:txBody>
                    <a:bodyPr/>
                    <a:lstStyle/>
                    <a:p>
                      <a:pPr algn="ctr"/>
                      <a:r>
                        <a:rPr lang="es-ES" sz="1400" b="1" dirty="0" smtClean="0"/>
                        <a:t>Programar</a:t>
                      </a:r>
                    </a:p>
                    <a:p>
                      <a:pPr algn="ctr"/>
                      <a:endParaRPr lang="es-ES" sz="1400" b="1" dirty="0" smtClean="0"/>
                    </a:p>
                    <a:p>
                      <a:pPr algn="ctr"/>
                      <a:endParaRPr lang="es-ES" sz="1400" b="1" dirty="0" smtClean="0"/>
                    </a:p>
                    <a:p>
                      <a:pPr algn="ctr"/>
                      <a:endParaRPr lang="es-PE" sz="1400" b="1" dirty="0"/>
                    </a:p>
                  </a:txBody>
                  <a:tcPr/>
                </a:tc>
              </a:tr>
            </a:tbl>
          </a:graphicData>
        </a:graphic>
      </p:graphicFrame>
      <p:pic>
        <p:nvPicPr>
          <p:cNvPr id="5" name="Picture 35" descr="http://profile.ak.fbcdn.net/hprofile-ak-snc4/50413_43801156704_2314_n.jpg"/>
          <p:cNvPicPr>
            <a:picLocks noChangeAspect="1" noChangeArrowheads="1"/>
          </p:cNvPicPr>
          <p:nvPr/>
        </p:nvPicPr>
        <p:blipFill>
          <a:blip r:embed="rId4" cstate="print">
            <a:lum/>
          </a:blip>
          <a:srcRect/>
          <a:stretch>
            <a:fillRect/>
          </a:stretch>
        </p:blipFill>
        <p:spPr bwMode="auto">
          <a:xfrm>
            <a:off x="5000628" y="3429000"/>
            <a:ext cx="505117" cy="500066"/>
          </a:xfrm>
          <a:prstGeom prst="ellipse">
            <a:avLst/>
          </a:prstGeom>
          <a:noFill/>
          <a:ln w="28575">
            <a:solidFill>
              <a:srgbClr val="FFC000"/>
            </a:solidFill>
          </a:ln>
        </p:spPr>
      </p:pic>
      <p:sp>
        <p:nvSpPr>
          <p:cNvPr id="7" name="6 CuadroTexto"/>
          <p:cNvSpPr txBox="1"/>
          <p:nvPr/>
        </p:nvSpPr>
        <p:spPr>
          <a:xfrm>
            <a:off x="428596" y="1000108"/>
            <a:ext cx="8072494" cy="954107"/>
          </a:xfrm>
          <a:prstGeom prst="rect">
            <a:avLst/>
          </a:prstGeom>
          <a:noFill/>
          <a:ln w="19050">
            <a:solidFill>
              <a:schemeClr val="accent1"/>
            </a:solidFill>
            <a:prstDash val="sysDash"/>
          </a:ln>
        </p:spPr>
        <p:txBody>
          <a:bodyPr wrap="square" rtlCol="0">
            <a:spAutoFit/>
          </a:bodyPr>
          <a:lstStyle/>
          <a:p>
            <a:pPr algn="just"/>
            <a:r>
              <a:rPr lang="es-PE" sz="1400" b="1" dirty="0" smtClean="0">
                <a:solidFill>
                  <a:srgbClr val="FF0000"/>
                </a:solidFill>
              </a:rPr>
              <a:t>OBJ. GENERAL:</a:t>
            </a:r>
            <a:r>
              <a:rPr lang="es-PE" sz="1400" b="1" dirty="0" smtClean="0"/>
              <a:t> ADECUADA FORMACIÓN PROFESIONAL DE LOS ALUMNOS DE PRE-GRADO PARA SU INSERCIÓN LABORAL Y CONTRIBUIR AL DESARROLLO NACIONAL</a:t>
            </a:r>
          </a:p>
          <a:p>
            <a:pPr algn="just"/>
            <a:r>
              <a:rPr lang="es-PE" sz="1400" b="1" dirty="0" smtClean="0">
                <a:solidFill>
                  <a:srgbClr val="FF0000"/>
                </a:solidFill>
              </a:rPr>
              <a:t>OBJ. ESPECÍFICO/ PRODUCTO: </a:t>
            </a:r>
            <a:r>
              <a:rPr lang="es-PE" sz="1400" b="1" dirty="0" smtClean="0"/>
              <a:t> CURRÍCULAS DE LAS CARRERAS PROFESIONALES DE PRE-GRADO ACTUALIZADOS Y ARTICULADOS A LOS PROCESOS PRODUCTIVOS Y SOCIALES</a:t>
            </a:r>
            <a:endParaRPr lang="es-PE" sz="1400" dirty="0"/>
          </a:p>
        </p:txBody>
      </p:sp>
      <p:sp>
        <p:nvSpPr>
          <p:cNvPr id="8" name="7 CuadroTexto"/>
          <p:cNvSpPr txBox="1"/>
          <p:nvPr/>
        </p:nvSpPr>
        <p:spPr>
          <a:xfrm>
            <a:off x="4357686" y="214290"/>
            <a:ext cx="4429156" cy="369332"/>
          </a:xfrm>
          <a:prstGeom prst="rect">
            <a:avLst/>
          </a:prstGeom>
          <a:solidFill>
            <a:srgbClr val="66FF66"/>
          </a:solidFill>
        </p:spPr>
        <p:txBody>
          <a:bodyPr wrap="square" rtlCol="0">
            <a:spAutoFit/>
          </a:bodyPr>
          <a:lstStyle/>
          <a:p>
            <a:r>
              <a:rPr lang="es-ES" b="1" dirty="0" smtClean="0"/>
              <a:t>PROGRAMA PRESUPUESTAL - PRODUCTO</a:t>
            </a:r>
            <a:endParaRPr lang="es-PE" b="1" dirty="0"/>
          </a:p>
        </p:txBody>
      </p:sp>
    </p:spTree>
  </p:cSld>
  <p:clrMapOvr>
    <a:masterClrMapping/>
  </p:clrMapOvr>
  <p:transition>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blipFill>
            <a:blip r:embed="rId2"/>
            <a:tile tx="0" ty="0" sx="100000" sy="100000" flip="none" algn="tl"/>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11" descr="Facultad_de_Psicologia_UNMSM_logo"/>
          <p:cNvPicPr>
            <a:picLocks noChangeAspect="1" noChangeArrowheads="1"/>
          </p:cNvPicPr>
          <p:nvPr/>
        </p:nvPicPr>
        <p:blipFill>
          <a:blip r:embed="rId3" cstate="print"/>
          <a:srcRect/>
          <a:stretch>
            <a:fillRect/>
          </a:stretch>
        </p:blipFill>
        <p:spPr bwMode="auto">
          <a:xfrm>
            <a:off x="133351" y="123825"/>
            <a:ext cx="2081195" cy="518447"/>
          </a:xfrm>
          <a:prstGeom prst="rect">
            <a:avLst/>
          </a:prstGeom>
          <a:noFill/>
          <a:ln w="9525">
            <a:noFill/>
            <a:miter lim="800000"/>
            <a:headEnd/>
            <a:tailEnd/>
          </a:ln>
        </p:spPr>
      </p:pic>
      <p:sp>
        <p:nvSpPr>
          <p:cNvPr id="5" name="4 Rectángulo"/>
          <p:cNvSpPr/>
          <p:nvPr/>
        </p:nvSpPr>
        <p:spPr>
          <a:xfrm>
            <a:off x="428596" y="714356"/>
            <a:ext cx="8215370" cy="2571768"/>
          </a:xfrm>
          <a:prstGeom prst="rect">
            <a:avLst/>
          </a:prstGeom>
          <a:solidFill>
            <a:srgbClr val="FFFF99"/>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CuadroTexto"/>
          <p:cNvSpPr txBox="1"/>
          <p:nvPr/>
        </p:nvSpPr>
        <p:spPr>
          <a:xfrm>
            <a:off x="1071538" y="1285860"/>
            <a:ext cx="7072394" cy="1754326"/>
          </a:xfrm>
          <a:prstGeom prst="rect">
            <a:avLst/>
          </a:prstGeom>
          <a:noFill/>
        </p:spPr>
        <p:txBody>
          <a:bodyPr wrap="square" rtlCol="0">
            <a:spAutoFit/>
          </a:bodyPr>
          <a:lstStyle/>
          <a:p>
            <a:pPr algn="just"/>
            <a:r>
              <a:rPr lang="es-PE"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doni MT Black" pitchFamily="18" charset="0"/>
              </a:rPr>
              <a:t>CALIDAD</a:t>
            </a:r>
          </a:p>
          <a:p>
            <a:pPr algn="just"/>
            <a:r>
              <a:rPr lang="es-PE" b="1" dirty="0" smtClean="0"/>
              <a:t>“</a:t>
            </a:r>
            <a:r>
              <a:rPr lang="es-PE" b="1" i="1" dirty="0" smtClean="0"/>
              <a:t>Es la condición en que se encuentra la institución superior y sus carreras profesionales para responder a las exigencias que demanda una sociedad que busca la mejora continua de su bienestar y  está definida por el grado de cumplimiento de tales exigencias.” </a:t>
            </a:r>
          </a:p>
          <a:p>
            <a:endParaRPr lang="es-PE" dirty="0"/>
          </a:p>
        </p:txBody>
      </p:sp>
      <p:sp>
        <p:nvSpPr>
          <p:cNvPr id="7" name="6 Rectángulo"/>
          <p:cNvSpPr/>
          <p:nvPr/>
        </p:nvSpPr>
        <p:spPr>
          <a:xfrm>
            <a:off x="0" y="3143248"/>
            <a:ext cx="9144000" cy="3214710"/>
          </a:xfrm>
          <a:prstGeom prst="rect">
            <a:avLst/>
          </a:prstGeom>
          <a:solidFill>
            <a:srgbClr val="FFFF99"/>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7 CuadroTexto"/>
          <p:cNvSpPr txBox="1"/>
          <p:nvPr/>
        </p:nvSpPr>
        <p:spPr>
          <a:xfrm>
            <a:off x="857224" y="3857628"/>
            <a:ext cx="7500990" cy="1846659"/>
          </a:xfrm>
          <a:prstGeom prst="rect">
            <a:avLst/>
          </a:prstGeom>
          <a:noFill/>
        </p:spPr>
        <p:txBody>
          <a:bodyPr wrap="square" rtlCol="0">
            <a:spAutoFit/>
          </a:bodyPr>
          <a:lstStyle/>
          <a:p>
            <a:pPr algn="just"/>
            <a:r>
              <a:rPr lang="es-PE" sz="1600" b="1" i="1" dirty="0" smtClean="0"/>
              <a:t>Se sustenta en sus componentes reflexivos y orientadores: Misión- Visión y Valores de la comunidad universitaria de la Facultad de Psicología de la UNMSM. El PEI Es nuestra hoja de ruta que nos permite situarnos  y precisar en su etapa de formulación QUIENES SOMOS (propósitos misionales) DONDE ESTAMOS (diagnóstico) Y HACIA DONDE QUEREMOS LLEGAR (Visión). Se establecen los Ejes y Objetivos Estratégicos, se determina las estrategias y líneas de acción, elaborándose  los indicadores y metas  a alcanzar. En las siguientes etapas el PEI se implementa, ejecuta y evalúa</a:t>
            </a:r>
            <a:r>
              <a:rPr lang="es-PE" b="1" dirty="0" smtClean="0"/>
              <a:t>.</a:t>
            </a:r>
            <a:endParaRPr lang="es-PE" dirty="0"/>
          </a:p>
        </p:txBody>
      </p:sp>
      <p:sp>
        <p:nvSpPr>
          <p:cNvPr id="9" name="8 CuadroTexto"/>
          <p:cNvSpPr txBox="1"/>
          <p:nvPr/>
        </p:nvSpPr>
        <p:spPr>
          <a:xfrm>
            <a:off x="928662" y="3357562"/>
            <a:ext cx="4000528" cy="369332"/>
          </a:xfrm>
          <a:prstGeom prst="rect">
            <a:avLst/>
          </a:prstGeom>
          <a:noFill/>
        </p:spPr>
        <p:txBody>
          <a:bodyPr wrap="square" rtlCol="0">
            <a:spAutoFit/>
          </a:bodyPr>
          <a:lstStyle/>
          <a:p>
            <a:r>
              <a:rPr lang="es-ES_tradnl"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doni MT Black" pitchFamily="18" charset="0"/>
              </a:rPr>
              <a:t>PLAN  ESTRATEGICO</a:t>
            </a:r>
            <a:endParaRPr lang="es-PE"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doni MT Black" pitchFamily="18" charset="0"/>
            </a:endParaRPr>
          </a:p>
        </p:txBody>
      </p:sp>
    </p:spTree>
  </p:cSld>
  <p:clrMapOvr>
    <a:masterClrMapping/>
  </p:clrMapOvr>
  <p:transition spd="med">
    <p:cover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solidFill>
            <a:srgbClr val="FFFF99"/>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11" descr="Facultad_de_Psicologia_UNMSM_logo"/>
          <p:cNvPicPr>
            <a:picLocks noChangeAspect="1" noChangeArrowheads="1"/>
          </p:cNvPicPr>
          <p:nvPr/>
        </p:nvPicPr>
        <p:blipFill>
          <a:blip r:embed="rId3" cstate="print"/>
          <a:srcRect/>
          <a:stretch>
            <a:fillRect/>
          </a:stretch>
        </p:blipFill>
        <p:spPr bwMode="auto">
          <a:xfrm>
            <a:off x="133351" y="123825"/>
            <a:ext cx="2081195" cy="518447"/>
          </a:xfrm>
          <a:prstGeom prst="rect">
            <a:avLst/>
          </a:prstGeom>
          <a:noFill/>
          <a:ln w="9525">
            <a:noFill/>
            <a:miter lim="800000"/>
            <a:headEnd/>
            <a:tailEnd/>
          </a:ln>
        </p:spPr>
      </p:pic>
      <p:graphicFrame>
        <p:nvGraphicFramePr>
          <p:cNvPr id="4" name="3 Tabla"/>
          <p:cNvGraphicFramePr>
            <a:graphicFrameLocks noGrp="1"/>
          </p:cNvGraphicFramePr>
          <p:nvPr/>
        </p:nvGraphicFramePr>
        <p:xfrm>
          <a:off x="357156" y="2214554"/>
          <a:ext cx="8358248" cy="4114800"/>
        </p:xfrm>
        <a:graphic>
          <a:graphicData uri="http://schemas.openxmlformats.org/drawingml/2006/table">
            <a:tbl>
              <a:tblPr firstRow="1" bandRow="1">
                <a:tableStyleId>{5C22544A-7EE6-4342-B048-85BDC9FD1C3A}</a:tableStyleId>
              </a:tblPr>
              <a:tblGrid>
                <a:gridCol w="1971857"/>
                <a:gridCol w="1020837"/>
                <a:gridCol w="1329825"/>
                <a:gridCol w="1095150"/>
                <a:gridCol w="1095150"/>
                <a:gridCol w="845297"/>
                <a:gridCol w="1000132"/>
              </a:tblGrid>
              <a:tr h="370840">
                <a:tc>
                  <a:txBody>
                    <a:bodyPr/>
                    <a:lstStyle/>
                    <a:p>
                      <a:pPr algn="ctr"/>
                      <a:r>
                        <a:rPr lang="es-ES" dirty="0" smtClean="0"/>
                        <a:t>ACTIVIDADES  MEF</a:t>
                      </a:r>
                      <a:endParaRPr lang="es-P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Unidad de Medida</a:t>
                      </a:r>
                      <a:endParaRPr lang="es-PE" dirty="0" smtClean="0"/>
                    </a:p>
                    <a:p>
                      <a:endParaRPr lang="es-PE" dirty="0"/>
                    </a:p>
                  </a:txBody>
                  <a:tcPr/>
                </a:tc>
                <a:tc>
                  <a:txBody>
                    <a:bodyPr/>
                    <a:lstStyle/>
                    <a:p>
                      <a:pPr algn="ctr"/>
                      <a:r>
                        <a:rPr lang="es-ES" dirty="0" smtClean="0"/>
                        <a:t>Programar </a:t>
                      </a:r>
                    </a:p>
                    <a:p>
                      <a:pPr algn="ctr"/>
                      <a:r>
                        <a:rPr lang="es-ES" dirty="0" smtClean="0"/>
                        <a:t>Metas C/</a:t>
                      </a:r>
                    </a:p>
                    <a:p>
                      <a:pPr algn="ctr"/>
                      <a:r>
                        <a:rPr lang="es-ES" dirty="0" smtClean="0"/>
                        <a:t>Actividad</a:t>
                      </a:r>
                    </a:p>
                    <a:p>
                      <a:pPr algn="ctr"/>
                      <a:r>
                        <a:rPr lang="es-ES" dirty="0" smtClean="0"/>
                        <a:t>MEF</a:t>
                      </a:r>
                    </a:p>
                    <a:p>
                      <a:endParaRPr lang="es-PE" dirty="0"/>
                    </a:p>
                  </a:txBody>
                  <a:tcPr/>
                </a:tc>
                <a:tc>
                  <a:txBody>
                    <a:bodyPr/>
                    <a:lstStyle/>
                    <a:p>
                      <a:r>
                        <a:rPr lang="es-ES" dirty="0" smtClean="0"/>
                        <a:t>TAREAS</a:t>
                      </a:r>
                    </a:p>
                    <a:p>
                      <a:r>
                        <a:rPr lang="es-ES" dirty="0" smtClean="0"/>
                        <a:t>UNMSM</a:t>
                      </a:r>
                      <a:endParaRPr lang="es-P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Unidad de Medida</a:t>
                      </a:r>
                      <a:endParaRPr lang="es-PE" dirty="0" smtClean="0"/>
                    </a:p>
                    <a:p>
                      <a:r>
                        <a:rPr lang="es-ES" dirty="0" smtClean="0"/>
                        <a:t>UNMSM</a:t>
                      </a:r>
                      <a:endParaRPr lang="es-PE" dirty="0"/>
                    </a:p>
                  </a:txBody>
                  <a:tcPr/>
                </a:tc>
                <a:tc>
                  <a:txBody>
                    <a:bodyPr/>
                    <a:lstStyle/>
                    <a:p>
                      <a:endParaRPr lang="es-ES" sz="2800" dirty="0" smtClean="0"/>
                    </a:p>
                    <a:p>
                      <a:pPr algn="ctr"/>
                      <a:r>
                        <a:rPr lang="es-ES" sz="2800" dirty="0" smtClean="0"/>
                        <a:t>R</a:t>
                      </a:r>
                      <a:endParaRPr lang="es-PE" sz="2800" dirty="0"/>
                    </a:p>
                  </a:txBody>
                  <a:tcPr/>
                </a:tc>
                <a:tc>
                  <a:txBody>
                    <a:bodyPr/>
                    <a:lstStyle/>
                    <a:p>
                      <a:pPr algn="ctr"/>
                      <a:r>
                        <a:rPr lang="es-ES" dirty="0" err="1" smtClean="0"/>
                        <a:t>Prog</a:t>
                      </a:r>
                      <a:r>
                        <a:rPr lang="es-ES" dirty="0" smtClean="0"/>
                        <a:t>. </a:t>
                      </a:r>
                    </a:p>
                    <a:p>
                      <a:pPr algn="ctr"/>
                      <a:r>
                        <a:rPr lang="es-ES" dirty="0" smtClean="0"/>
                        <a:t>Metas</a:t>
                      </a:r>
                    </a:p>
                    <a:p>
                      <a:pPr algn="ctr"/>
                      <a:r>
                        <a:rPr lang="es-ES" dirty="0" smtClean="0"/>
                        <a:t>Cada Tarea</a:t>
                      </a:r>
                    </a:p>
                    <a:p>
                      <a:endParaRPr lang="es-PE" dirty="0"/>
                    </a:p>
                  </a:txBody>
                  <a:tcPr/>
                </a:tc>
              </a:tr>
              <a:tr h="370840">
                <a:tc>
                  <a:txBody>
                    <a:bodyPr/>
                    <a:lstStyle/>
                    <a:p>
                      <a:pPr algn="just"/>
                      <a:r>
                        <a:rPr lang="es-PE" sz="1300" b="1" kern="1200" baseline="0" dirty="0" smtClean="0">
                          <a:solidFill>
                            <a:schemeClr val="dk1"/>
                          </a:solidFill>
                          <a:latin typeface="+mn-lt"/>
                          <a:ea typeface="+mn-ea"/>
                          <a:cs typeface="+mn-cs"/>
                        </a:rPr>
                        <a:t>Dotación de infraestructura  y equipamiento básico de aulas </a:t>
                      </a:r>
                      <a:endParaRPr lang="es-PE" sz="1300" b="1" dirty="0"/>
                    </a:p>
                  </a:txBody>
                  <a:tcPr/>
                </a:tc>
                <a:tc>
                  <a:txBody>
                    <a:bodyPr/>
                    <a:lstStyle/>
                    <a:p>
                      <a:r>
                        <a:rPr lang="es-ES" sz="1400" b="1" dirty="0" smtClean="0"/>
                        <a:t>Aula equipada</a:t>
                      </a:r>
                      <a:endParaRPr lang="es-PE" sz="1400" b="1" dirty="0"/>
                    </a:p>
                  </a:txBody>
                  <a:tcPr/>
                </a:tc>
                <a:tc>
                  <a:txBody>
                    <a:bodyPr/>
                    <a:lstStyle/>
                    <a:p>
                      <a:pPr algn="ctr"/>
                      <a:r>
                        <a:rPr lang="es-ES" sz="1400" b="1" dirty="0" smtClean="0"/>
                        <a:t>Programar</a:t>
                      </a:r>
                      <a:endParaRPr lang="es-PE" sz="1400" b="1" dirty="0"/>
                    </a:p>
                  </a:txBody>
                  <a:tcPr/>
                </a:tc>
                <a:tc>
                  <a:txBody>
                    <a:bodyPr/>
                    <a:lstStyle/>
                    <a:p>
                      <a:pPr algn="ctr"/>
                      <a:r>
                        <a:rPr lang="es-ES" sz="1400" b="1" dirty="0" smtClean="0"/>
                        <a:t>Formular</a:t>
                      </a:r>
                      <a:endParaRPr lang="es-PE" sz="1400" b="1" dirty="0"/>
                    </a:p>
                  </a:txBody>
                  <a:tcPr/>
                </a:tc>
                <a:tc>
                  <a:txBody>
                    <a:bodyPr/>
                    <a:lstStyle/>
                    <a:p>
                      <a:pPr algn="ctr"/>
                      <a:r>
                        <a:rPr lang="es-ES" sz="1400" b="1" dirty="0" smtClean="0"/>
                        <a:t>Definir</a:t>
                      </a:r>
                    </a:p>
                  </a:txBody>
                  <a:tcPr/>
                </a:tc>
                <a:tc>
                  <a:txBody>
                    <a:bodyPr/>
                    <a:lstStyle/>
                    <a:p>
                      <a:pPr algn="ctr"/>
                      <a:r>
                        <a:rPr lang="es-ES" sz="1400" b="1" dirty="0" smtClean="0"/>
                        <a:t>Designar</a:t>
                      </a:r>
                      <a:endParaRPr lang="es-PE" sz="1400" b="1" dirty="0"/>
                    </a:p>
                  </a:txBody>
                  <a:tcPr/>
                </a:tc>
                <a:tc>
                  <a:txBody>
                    <a:bodyPr/>
                    <a:lstStyle/>
                    <a:p>
                      <a:pPr algn="ctr"/>
                      <a:r>
                        <a:rPr lang="es-ES" sz="1400" b="1" dirty="0" smtClean="0"/>
                        <a:t>Programar</a:t>
                      </a:r>
                    </a:p>
                    <a:p>
                      <a:pPr algn="ctr"/>
                      <a:endParaRPr lang="es-ES" sz="1400" b="1" dirty="0" smtClean="0"/>
                    </a:p>
                    <a:p>
                      <a:pPr algn="ctr"/>
                      <a:endParaRPr lang="es-ES" sz="1400" b="1" dirty="0" smtClean="0"/>
                    </a:p>
                  </a:txBody>
                  <a:tcPr/>
                </a:tc>
              </a:tr>
              <a:tr h="370840">
                <a:tc>
                  <a:txBody>
                    <a:bodyPr/>
                    <a:lstStyle/>
                    <a:p>
                      <a:pPr algn="just"/>
                      <a:r>
                        <a:rPr lang="es-PE" sz="1300" b="1" kern="1200" baseline="0" dirty="0" smtClean="0">
                          <a:solidFill>
                            <a:schemeClr val="dk1"/>
                          </a:solidFill>
                          <a:latin typeface="+mn-lt"/>
                          <a:ea typeface="+mn-ea"/>
                          <a:cs typeface="+mn-cs"/>
                        </a:rPr>
                        <a:t>Dotación de laboratorios, equipos e insumos </a:t>
                      </a:r>
                      <a:endParaRPr lang="es-PE" sz="1300" dirty="0"/>
                    </a:p>
                  </a:txBody>
                  <a:tcPr/>
                </a:tc>
                <a:tc>
                  <a:txBody>
                    <a:bodyPr/>
                    <a:lstStyle/>
                    <a:p>
                      <a:r>
                        <a:rPr lang="es-ES" sz="1300" b="1" dirty="0" smtClean="0"/>
                        <a:t>Laboratorio y equipos abastecidos</a:t>
                      </a:r>
                      <a:endParaRPr lang="es-PE" sz="1300" b="1" dirty="0"/>
                    </a:p>
                  </a:txBody>
                  <a:tcPr/>
                </a:tc>
                <a:tc>
                  <a:txBody>
                    <a:bodyPr/>
                    <a:lstStyle/>
                    <a:p>
                      <a:pPr algn="ctr"/>
                      <a:r>
                        <a:rPr lang="es-ES" sz="1400" b="1" dirty="0" smtClean="0"/>
                        <a:t>Programar</a:t>
                      </a:r>
                      <a:endParaRPr lang="es-PE" sz="1400" b="1" dirty="0"/>
                    </a:p>
                  </a:txBody>
                  <a:tcPr/>
                </a:tc>
                <a:tc>
                  <a:txBody>
                    <a:bodyPr/>
                    <a:lstStyle/>
                    <a:p>
                      <a:pPr algn="ctr"/>
                      <a:r>
                        <a:rPr lang="es-ES" sz="1400" b="1" dirty="0" smtClean="0"/>
                        <a:t>Formular</a:t>
                      </a:r>
                      <a:endParaRPr lang="es-PE" sz="1400" b="1" dirty="0"/>
                    </a:p>
                  </a:txBody>
                  <a:tcPr/>
                </a:tc>
                <a:tc>
                  <a:txBody>
                    <a:bodyPr/>
                    <a:lstStyle/>
                    <a:p>
                      <a:pPr algn="ctr"/>
                      <a:r>
                        <a:rPr lang="es-ES" sz="1400" b="1" dirty="0" smtClean="0"/>
                        <a:t>Definir</a:t>
                      </a:r>
                    </a:p>
                  </a:txBody>
                  <a:tcPr/>
                </a:tc>
                <a:tc>
                  <a:txBody>
                    <a:bodyPr/>
                    <a:lstStyle/>
                    <a:p>
                      <a:pPr algn="ctr"/>
                      <a:r>
                        <a:rPr lang="es-ES" sz="1400" b="1" dirty="0" smtClean="0"/>
                        <a:t>Designar</a:t>
                      </a:r>
                      <a:endParaRPr lang="es-PE" sz="1400" b="1" dirty="0"/>
                    </a:p>
                  </a:txBody>
                  <a:tcPr/>
                </a:tc>
                <a:tc>
                  <a:txBody>
                    <a:bodyPr/>
                    <a:lstStyle/>
                    <a:p>
                      <a:pPr algn="ctr"/>
                      <a:r>
                        <a:rPr lang="es-ES" sz="1400" b="1" dirty="0" smtClean="0"/>
                        <a:t>Programar</a:t>
                      </a:r>
                    </a:p>
                    <a:p>
                      <a:pPr algn="ctr"/>
                      <a:endParaRPr lang="es-ES" sz="1400" b="1" dirty="0" smtClean="0"/>
                    </a:p>
                  </a:txBody>
                  <a:tcPr/>
                </a:tc>
              </a:tr>
              <a:tr h="370840">
                <a:tc>
                  <a:txBody>
                    <a:bodyPr/>
                    <a:lstStyle/>
                    <a:p>
                      <a:r>
                        <a:rPr lang="es-ES" sz="1300" b="1" dirty="0" smtClean="0"/>
                        <a:t>Dotación de bibliotecas actualizadas</a:t>
                      </a:r>
                      <a:endParaRPr lang="es-PE" sz="1300" b="1" dirty="0"/>
                    </a:p>
                  </a:txBody>
                  <a:tcPr/>
                </a:tc>
                <a:tc>
                  <a:txBody>
                    <a:bodyPr/>
                    <a:lstStyle/>
                    <a:p>
                      <a:r>
                        <a:rPr lang="es-ES" sz="1300" b="1" dirty="0" smtClean="0"/>
                        <a:t>Biblioteca con recursos actualizados</a:t>
                      </a:r>
                      <a:endParaRPr lang="es-PE" sz="1300" b="1" dirty="0"/>
                    </a:p>
                  </a:txBody>
                  <a:tcPr/>
                </a:tc>
                <a:tc>
                  <a:txBody>
                    <a:bodyPr/>
                    <a:lstStyle/>
                    <a:p>
                      <a:pPr algn="ctr"/>
                      <a:r>
                        <a:rPr lang="es-ES" sz="1400" b="1" dirty="0" smtClean="0"/>
                        <a:t>Programar</a:t>
                      </a:r>
                      <a:endParaRPr lang="es-PE" sz="1400" b="1" dirty="0"/>
                    </a:p>
                  </a:txBody>
                  <a:tcPr/>
                </a:tc>
                <a:tc>
                  <a:txBody>
                    <a:bodyPr/>
                    <a:lstStyle/>
                    <a:p>
                      <a:pPr algn="ctr"/>
                      <a:r>
                        <a:rPr lang="es-ES" sz="1400" b="1" dirty="0" smtClean="0"/>
                        <a:t>Formular</a:t>
                      </a:r>
                      <a:endParaRPr lang="es-PE" sz="1400" b="1" dirty="0"/>
                    </a:p>
                  </a:txBody>
                  <a:tcPr/>
                </a:tc>
                <a:tc>
                  <a:txBody>
                    <a:bodyPr/>
                    <a:lstStyle/>
                    <a:p>
                      <a:pPr algn="ctr"/>
                      <a:r>
                        <a:rPr lang="es-ES" sz="1400" b="1" dirty="0" smtClean="0"/>
                        <a:t>Definir</a:t>
                      </a:r>
                    </a:p>
                  </a:txBody>
                  <a:tcPr/>
                </a:tc>
                <a:tc>
                  <a:txBody>
                    <a:bodyPr/>
                    <a:lstStyle/>
                    <a:p>
                      <a:pPr algn="ctr"/>
                      <a:r>
                        <a:rPr lang="es-ES" sz="1400" b="1" dirty="0" smtClean="0"/>
                        <a:t>Designar</a:t>
                      </a:r>
                      <a:endParaRPr lang="es-PE" sz="1400" b="1" dirty="0"/>
                    </a:p>
                  </a:txBody>
                  <a:tcPr/>
                </a:tc>
                <a:tc>
                  <a:txBody>
                    <a:bodyPr/>
                    <a:lstStyle/>
                    <a:p>
                      <a:pPr algn="ctr"/>
                      <a:r>
                        <a:rPr lang="es-ES" sz="1400" b="1" dirty="0" smtClean="0"/>
                        <a:t>Programar</a:t>
                      </a:r>
                    </a:p>
                    <a:p>
                      <a:pPr algn="ctr"/>
                      <a:endParaRPr lang="es-ES" sz="1400" b="1" dirty="0" smtClean="0"/>
                    </a:p>
                  </a:txBody>
                  <a:tcPr/>
                </a:tc>
              </a:tr>
            </a:tbl>
          </a:graphicData>
        </a:graphic>
      </p:graphicFrame>
      <p:pic>
        <p:nvPicPr>
          <p:cNvPr id="5" name="Picture 35" descr="http://profile.ak.fbcdn.net/hprofile-ak-snc4/50413_43801156704_2314_n.jpg"/>
          <p:cNvPicPr>
            <a:picLocks noChangeAspect="1" noChangeArrowheads="1"/>
          </p:cNvPicPr>
          <p:nvPr/>
        </p:nvPicPr>
        <p:blipFill>
          <a:blip r:embed="rId4" cstate="print">
            <a:lum/>
          </a:blip>
          <a:srcRect/>
          <a:stretch>
            <a:fillRect/>
          </a:stretch>
        </p:blipFill>
        <p:spPr bwMode="auto">
          <a:xfrm>
            <a:off x="4929190" y="2857496"/>
            <a:ext cx="577276" cy="571504"/>
          </a:xfrm>
          <a:prstGeom prst="ellipse">
            <a:avLst/>
          </a:prstGeom>
          <a:noFill/>
          <a:ln w="28575">
            <a:solidFill>
              <a:srgbClr val="FFC000"/>
            </a:solidFill>
          </a:ln>
        </p:spPr>
      </p:pic>
      <p:sp>
        <p:nvSpPr>
          <p:cNvPr id="6" name="5 CuadroTexto"/>
          <p:cNvSpPr txBox="1"/>
          <p:nvPr/>
        </p:nvSpPr>
        <p:spPr>
          <a:xfrm>
            <a:off x="428596" y="1000108"/>
            <a:ext cx="8072494" cy="954107"/>
          </a:xfrm>
          <a:prstGeom prst="rect">
            <a:avLst/>
          </a:prstGeom>
          <a:noFill/>
          <a:ln w="19050">
            <a:solidFill>
              <a:schemeClr val="accent1"/>
            </a:solidFill>
            <a:prstDash val="sysDash"/>
          </a:ln>
        </p:spPr>
        <p:txBody>
          <a:bodyPr wrap="square" rtlCol="0">
            <a:spAutoFit/>
          </a:bodyPr>
          <a:lstStyle/>
          <a:p>
            <a:pPr algn="just"/>
            <a:r>
              <a:rPr lang="es-PE" sz="1400" b="1" dirty="0" smtClean="0">
                <a:solidFill>
                  <a:srgbClr val="FF0000"/>
                </a:solidFill>
              </a:rPr>
              <a:t>OBJ. GENERAL:</a:t>
            </a:r>
            <a:r>
              <a:rPr lang="es-PE" sz="1400" b="1" dirty="0" smtClean="0"/>
              <a:t> ADECUADA FORMACIÓN PROFESIONAL DE LOS ALUMNOS DE PRE-GRADO PARA SU INSERCIÓN LABORAL Y CONTRIBUIR AL DESARROLLO NACIONAL</a:t>
            </a:r>
          </a:p>
          <a:p>
            <a:pPr algn="just"/>
            <a:r>
              <a:rPr lang="es-PE" sz="1400" b="1" dirty="0" smtClean="0">
                <a:solidFill>
                  <a:srgbClr val="FF0000"/>
                </a:solidFill>
              </a:rPr>
              <a:t>OBJ. ESPECÍFICO/ PRODUCTO: </a:t>
            </a:r>
            <a:r>
              <a:rPr lang="es-PE" sz="1400" b="1" dirty="0" smtClean="0"/>
              <a:t>DOTACIÓN DE AULAS, LABORATORIOS Y BIBLIOTECAS PARA LOS ESTUDIANTES DE PRE-GRADO</a:t>
            </a:r>
            <a:endParaRPr lang="es-PE" sz="1400" b="1" dirty="0"/>
          </a:p>
        </p:txBody>
      </p:sp>
      <p:sp>
        <p:nvSpPr>
          <p:cNvPr id="7" name="6 CuadroTexto"/>
          <p:cNvSpPr txBox="1"/>
          <p:nvPr/>
        </p:nvSpPr>
        <p:spPr>
          <a:xfrm>
            <a:off x="4357686" y="214290"/>
            <a:ext cx="4429156" cy="369332"/>
          </a:xfrm>
          <a:prstGeom prst="rect">
            <a:avLst/>
          </a:prstGeom>
          <a:solidFill>
            <a:srgbClr val="66FF66"/>
          </a:solidFill>
        </p:spPr>
        <p:txBody>
          <a:bodyPr wrap="square" rtlCol="0">
            <a:spAutoFit/>
          </a:bodyPr>
          <a:lstStyle/>
          <a:p>
            <a:r>
              <a:rPr lang="es-ES" b="1" dirty="0" smtClean="0"/>
              <a:t>PROGRAMA PRESUPUESTAL - PRODUCTO</a:t>
            </a:r>
            <a:endParaRPr lang="es-PE" b="1" dirty="0"/>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solidFill>
            <a:srgbClr val="FFFF99"/>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11" descr="Facultad_de_Psicologia_UNMSM_logo"/>
          <p:cNvPicPr>
            <a:picLocks noChangeAspect="1" noChangeArrowheads="1"/>
          </p:cNvPicPr>
          <p:nvPr/>
        </p:nvPicPr>
        <p:blipFill>
          <a:blip r:embed="rId3" cstate="print"/>
          <a:srcRect/>
          <a:stretch>
            <a:fillRect/>
          </a:stretch>
        </p:blipFill>
        <p:spPr bwMode="auto">
          <a:xfrm>
            <a:off x="133351" y="123825"/>
            <a:ext cx="2081195" cy="518447"/>
          </a:xfrm>
          <a:prstGeom prst="rect">
            <a:avLst/>
          </a:prstGeom>
          <a:noFill/>
          <a:ln w="9525">
            <a:noFill/>
            <a:miter lim="800000"/>
            <a:headEnd/>
            <a:tailEnd/>
          </a:ln>
        </p:spPr>
      </p:pic>
      <p:graphicFrame>
        <p:nvGraphicFramePr>
          <p:cNvPr id="4" name="3 Tabla"/>
          <p:cNvGraphicFramePr>
            <a:graphicFrameLocks noGrp="1"/>
          </p:cNvGraphicFramePr>
          <p:nvPr/>
        </p:nvGraphicFramePr>
        <p:xfrm>
          <a:off x="285720" y="2357430"/>
          <a:ext cx="8305205" cy="2331720"/>
        </p:xfrm>
        <a:graphic>
          <a:graphicData uri="http://schemas.openxmlformats.org/drawingml/2006/table">
            <a:tbl>
              <a:tblPr firstRow="1" bandRow="1">
                <a:tableStyleId>{5C22544A-7EE6-4342-B048-85BDC9FD1C3A}</a:tableStyleId>
              </a:tblPr>
              <a:tblGrid>
                <a:gridCol w="1988965"/>
                <a:gridCol w="1029694"/>
                <a:gridCol w="1341363"/>
                <a:gridCol w="1104651"/>
                <a:gridCol w="1104651"/>
                <a:gridCol w="789037"/>
                <a:gridCol w="946844"/>
              </a:tblGrid>
              <a:tr h="370840">
                <a:tc>
                  <a:txBody>
                    <a:bodyPr/>
                    <a:lstStyle/>
                    <a:p>
                      <a:pPr algn="ctr"/>
                      <a:r>
                        <a:rPr lang="es-ES" dirty="0" smtClean="0"/>
                        <a:t>ACTIVIDADES  MEF</a:t>
                      </a:r>
                      <a:endParaRPr lang="es-P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Unidad de Medida</a:t>
                      </a:r>
                      <a:endParaRPr lang="es-PE" dirty="0" smtClean="0"/>
                    </a:p>
                    <a:p>
                      <a:endParaRPr lang="es-PE" dirty="0"/>
                    </a:p>
                  </a:txBody>
                  <a:tcPr/>
                </a:tc>
                <a:tc>
                  <a:txBody>
                    <a:bodyPr/>
                    <a:lstStyle/>
                    <a:p>
                      <a:pPr algn="ctr"/>
                      <a:r>
                        <a:rPr lang="es-ES" dirty="0" smtClean="0"/>
                        <a:t>Programar </a:t>
                      </a:r>
                    </a:p>
                    <a:p>
                      <a:pPr algn="ctr"/>
                      <a:r>
                        <a:rPr lang="es-ES" dirty="0" smtClean="0"/>
                        <a:t>Metas C/</a:t>
                      </a:r>
                    </a:p>
                    <a:p>
                      <a:pPr algn="ctr"/>
                      <a:r>
                        <a:rPr lang="es-ES" dirty="0" smtClean="0"/>
                        <a:t>Actividad</a:t>
                      </a:r>
                    </a:p>
                    <a:p>
                      <a:pPr algn="ctr"/>
                      <a:r>
                        <a:rPr lang="es-ES" dirty="0" smtClean="0"/>
                        <a:t>MEF</a:t>
                      </a:r>
                    </a:p>
                    <a:p>
                      <a:endParaRPr lang="es-PE" dirty="0"/>
                    </a:p>
                  </a:txBody>
                  <a:tcPr/>
                </a:tc>
                <a:tc>
                  <a:txBody>
                    <a:bodyPr/>
                    <a:lstStyle/>
                    <a:p>
                      <a:r>
                        <a:rPr lang="es-ES" dirty="0" smtClean="0"/>
                        <a:t>TAREAS</a:t>
                      </a:r>
                    </a:p>
                    <a:p>
                      <a:r>
                        <a:rPr lang="es-ES" dirty="0" smtClean="0"/>
                        <a:t>UNMSM</a:t>
                      </a:r>
                      <a:endParaRPr lang="es-P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Unidad de Medida</a:t>
                      </a:r>
                      <a:endParaRPr lang="es-PE" dirty="0" smtClean="0"/>
                    </a:p>
                    <a:p>
                      <a:r>
                        <a:rPr lang="es-ES" dirty="0" smtClean="0"/>
                        <a:t>UNMSM</a:t>
                      </a:r>
                      <a:endParaRPr lang="es-PE" dirty="0"/>
                    </a:p>
                  </a:txBody>
                  <a:tcPr/>
                </a:tc>
                <a:tc>
                  <a:txBody>
                    <a:bodyPr/>
                    <a:lstStyle/>
                    <a:p>
                      <a:endParaRPr lang="es-ES" sz="2800" dirty="0" smtClean="0"/>
                    </a:p>
                    <a:p>
                      <a:pPr algn="ctr"/>
                      <a:r>
                        <a:rPr lang="es-ES" sz="2800" dirty="0" smtClean="0"/>
                        <a:t>R</a:t>
                      </a:r>
                      <a:endParaRPr lang="es-PE" sz="2800" dirty="0"/>
                    </a:p>
                  </a:txBody>
                  <a:tcPr/>
                </a:tc>
                <a:tc>
                  <a:txBody>
                    <a:bodyPr/>
                    <a:lstStyle/>
                    <a:p>
                      <a:pPr algn="ctr"/>
                      <a:r>
                        <a:rPr lang="es-ES" dirty="0" err="1" smtClean="0"/>
                        <a:t>Prog</a:t>
                      </a:r>
                      <a:r>
                        <a:rPr lang="es-ES" dirty="0" smtClean="0"/>
                        <a:t>. </a:t>
                      </a:r>
                    </a:p>
                    <a:p>
                      <a:pPr algn="ctr"/>
                      <a:r>
                        <a:rPr lang="es-ES" dirty="0" smtClean="0"/>
                        <a:t>Metas</a:t>
                      </a:r>
                    </a:p>
                    <a:p>
                      <a:pPr algn="ctr"/>
                      <a:r>
                        <a:rPr lang="es-ES" dirty="0" smtClean="0"/>
                        <a:t>Cada Tarea</a:t>
                      </a:r>
                    </a:p>
                    <a:p>
                      <a:endParaRPr lang="es-PE" dirty="0"/>
                    </a:p>
                  </a:txBody>
                  <a:tcPr/>
                </a:tc>
              </a:tr>
              <a:tr h="370840">
                <a:tc>
                  <a:txBody>
                    <a:bodyPr/>
                    <a:lstStyle/>
                    <a:p>
                      <a:r>
                        <a:rPr lang="es-ES" sz="1300" b="1" dirty="0" smtClean="0"/>
                        <a:t>Evaluación y acreditación de las carreras profesionales</a:t>
                      </a:r>
                      <a:endParaRPr lang="es-PE" sz="1300" b="1" dirty="0"/>
                    </a:p>
                  </a:txBody>
                  <a:tcPr/>
                </a:tc>
                <a:tc>
                  <a:txBody>
                    <a:bodyPr/>
                    <a:lstStyle/>
                    <a:p>
                      <a:r>
                        <a:rPr lang="es-ES" sz="1300" b="1" dirty="0" smtClean="0"/>
                        <a:t>Carrera profesional acreditada</a:t>
                      </a:r>
                      <a:endParaRPr lang="es-PE" sz="13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smtClean="0"/>
                        <a:t>Programar</a:t>
                      </a:r>
                      <a:endParaRPr lang="es-PE" sz="1200" b="1" dirty="0" smtClean="0"/>
                    </a:p>
                    <a:p>
                      <a:endParaRPr lang="es-PE"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smtClean="0"/>
                        <a:t>Formular</a:t>
                      </a:r>
                      <a:endParaRPr lang="es-PE" sz="1200" b="1" dirty="0" smtClean="0"/>
                    </a:p>
                    <a:p>
                      <a:endParaRPr lang="es-PE"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smtClean="0"/>
                        <a:t>Definir</a:t>
                      </a:r>
                    </a:p>
                    <a:p>
                      <a:endParaRPr lang="es-ES" sz="1300" dirty="0" smtClean="0"/>
                    </a:p>
                    <a:p>
                      <a:endParaRPr lang="es-ES" sz="1300" dirty="0" smtClean="0"/>
                    </a:p>
                    <a:p>
                      <a:endParaRPr lang="es-PE" sz="1300" dirty="0"/>
                    </a:p>
                  </a:txBody>
                  <a:tcPr/>
                </a:tc>
                <a:tc>
                  <a:txBody>
                    <a:bodyPr/>
                    <a:lstStyle/>
                    <a:p>
                      <a:r>
                        <a:rPr lang="es-ES" sz="1200" b="1" dirty="0" smtClean="0"/>
                        <a:t>Designa</a:t>
                      </a:r>
                      <a:endParaRPr lang="es-PE" sz="1300" dirty="0"/>
                    </a:p>
                  </a:txBody>
                  <a:tcPr/>
                </a:tc>
                <a:tc>
                  <a:txBody>
                    <a:bodyPr/>
                    <a:lstStyle/>
                    <a:p>
                      <a:r>
                        <a:rPr lang="es-ES" sz="1200" b="1" dirty="0" smtClean="0"/>
                        <a:t>Programar</a:t>
                      </a:r>
                      <a:endParaRPr lang="es-PE" sz="1300" dirty="0"/>
                    </a:p>
                  </a:txBody>
                  <a:tcPr/>
                </a:tc>
              </a:tr>
            </a:tbl>
          </a:graphicData>
        </a:graphic>
      </p:graphicFrame>
      <p:pic>
        <p:nvPicPr>
          <p:cNvPr id="5" name="Picture 35" descr="http://profile.ak.fbcdn.net/hprofile-ak-snc4/50413_43801156704_2314_n.jpg"/>
          <p:cNvPicPr>
            <a:picLocks noChangeAspect="1" noChangeArrowheads="1"/>
          </p:cNvPicPr>
          <p:nvPr/>
        </p:nvPicPr>
        <p:blipFill>
          <a:blip r:embed="rId4" cstate="print">
            <a:lum/>
          </a:blip>
          <a:srcRect/>
          <a:stretch>
            <a:fillRect/>
          </a:stretch>
        </p:blipFill>
        <p:spPr bwMode="auto">
          <a:xfrm>
            <a:off x="4857752" y="3071810"/>
            <a:ext cx="577276" cy="571504"/>
          </a:xfrm>
          <a:prstGeom prst="ellipse">
            <a:avLst/>
          </a:prstGeom>
          <a:noFill/>
          <a:ln w="28575">
            <a:solidFill>
              <a:srgbClr val="FFC000"/>
            </a:solidFill>
          </a:ln>
        </p:spPr>
      </p:pic>
      <p:sp>
        <p:nvSpPr>
          <p:cNvPr id="6" name="5 CuadroTexto"/>
          <p:cNvSpPr txBox="1"/>
          <p:nvPr/>
        </p:nvSpPr>
        <p:spPr>
          <a:xfrm>
            <a:off x="428596" y="1000108"/>
            <a:ext cx="8072494" cy="738664"/>
          </a:xfrm>
          <a:prstGeom prst="rect">
            <a:avLst/>
          </a:prstGeom>
          <a:noFill/>
          <a:ln w="19050">
            <a:solidFill>
              <a:schemeClr val="accent1"/>
            </a:solidFill>
            <a:prstDash val="sysDash"/>
          </a:ln>
        </p:spPr>
        <p:txBody>
          <a:bodyPr wrap="square" rtlCol="0">
            <a:spAutoFit/>
          </a:bodyPr>
          <a:lstStyle/>
          <a:p>
            <a:pPr algn="just"/>
            <a:r>
              <a:rPr lang="es-PE" sz="1400" b="1" dirty="0" smtClean="0">
                <a:solidFill>
                  <a:srgbClr val="FF0000"/>
                </a:solidFill>
              </a:rPr>
              <a:t>OBJ. GENERAL:</a:t>
            </a:r>
            <a:r>
              <a:rPr lang="es-PE" sz="1400" b="1" dirty="0" smtClean="0"/>
              <a:t> ADECUADA FORMACIÓN PROFESIONAL DE LOS ALUMNOS DE PRE-GRADO PARA SU INSERCIÓN LABORAL Y CONTRIBUIR AL DESARROLLO NACIONAL</a:t>
            </a:r>
          </a:p>
          <a:p>
            <a:pPr algn="just"/>
            <a:r>
              <a:rPr lang="es-PE" sz="1400" b="1" dirty="0" smtClean="0">
                <a:solidFill>
                  <a:srgbClr val="FF0000"/>
                </a:solidFill>
              </a:rPr>
              <a:t>OBJ. ESPECÍFICO/ PRODUCTO: </a:t>
            </a:r>
            <a:r>
              <a:rPr lang="es-PE" sz="1400" b="1" dirty="0" smtClean="0"/>
              <a:t>GESTION DE LA CALIDAD DE LAS CARRERAS PROFESIONALES</a:t>
            </a:r>
            <a:endParaRPr lang="es-PE" sz="1400" b="1" dirty="0"/>
          </a:p>
        </p:txBody>
      </p:sp>
      <p:sp>
        <p:nvSpPr>
          <p:cNvPr id="8" name="7 CuadroTexto"/>
          <p:cNvSpPr txBox="1"/>
          <p:nvPr/>
        </p:nvSpPr>
        <p:spPr>
          <a:xfrm>
            <a:off x="4357686" y="214290"/>
            <a:ext cx="4429156" cy="369332"/>
          </a:xfrm>
          <a:prstGeom prst="rect">
            <a:avLst/>
          </a:prstGeom>
          <a:solidFill>
            <a:srgbClr val="66FF66"/>
          </a:solidFill>
        </p:spPr>
        <p:txBody>
          <a:bodyPr wrap="square" rtlCol="0">
            <a:spAutoFit/>
          </a:bodyPr>
          <a:lstStyle/>
          <a:p>
            <a:r>
              <a:rPr lang="es-ES" b="1" dirty="0" smtClean="0"/>
              <a:t>PROGRAMA PRESUPUESTAL - PRODUCTO</a:t>
            </a:r>
            <a:endParaRPr lang="es-PE" b="1" dirty="0"/>
          </a:p>
        </p:txBody>
      </p:sp>
    </p:spTree>
  </p:cSld>
  <p:clrMapOvr>
    <a:masterClrMapping/>
  </p:clrMapOvr>
  <p:transition>
    <p:wheel spokes="3"/>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solidFill>
            <a:srgbClr val="FFFF99"/>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11" descr="Facultad_de_Psicologia_UNMSM_logo"/>
          <p:cNvPicPr>
            <a:picLocks noChangeAspect="1" noChangeArrowheads="1"/>
          </p:cNvPicPr>
          <p:nvPr/>
        </p:nvPicPr>
        <p:blipFill>
          <a:blip r:embed="rId3" cstate="print"/>
          <a:srcRect/>
          <a:stretch>
            <a:fillRect/>
          </a:stretch>
        </p:blipFill>
        <p:spPr bwMode="auto">
          <a:xfrm>
            <a:off x="133351" y="123825"/>
            <a:ext cx="2081195" cy="518447"/>
          </a:xfrm>
          <a:prstGeom prst="rect">
            <a:avLst/>
          </a:prstGeom>
          <a:noFill/>
          <a:ln w="9525">
            <a:noFill/>
            <a:miter lim="800000"/>
            <a:headEnd/>
            <a:tailEnd/>
          </a:ln>
        </p:spPr>
      </p:pic>
      <p:graphicFrame>
        <p:nvGraphicFramePr>
          <p:cNvPr id="4" name="3 Tabla"/>
          <p:cNvGraphicFramePr>
            <a:graphicFrameLocks noGrp="1"/>
          </p:cNvGraphicFramePr>
          <p:nvPr/>
        </p:nvGraphicFramePr>
        <p:xfrm>
          <a:off x="428596" y="1785926"/>
          <a:ext cx="8143932" cy="4149104"/>
        </p:xfrm>
        <a:graphic>
          <a:graphicData uri="http://schemas.openxmlformats.org/drawingml/2006/table">
            <a:tbl>
              <a:tblPr firstRow="1" bandRow="1">
                <a:tableStyleId>{5C22544A-7EE6-4342-B048-85BDC9FD1C3A}</a:tableStyleId>
              </a:tblPr>
              <a:tblGrid>
                <a:gridCol w="1950343"/>
                <a:gridCol w="1009699"/>
                <a:gridCol w="1315315"/>
                <a:gridCol w="1083201"/>
                <a:gridCol w="1083201"/>
                <a:gridCol w="773715"/>
                <a:gridCol w="928458"/>
              </a:tblGrid>
              <a:tr h="370840">
                <a:tc>
                  <a:txBody>
                    <a:bodyPr/>
                    <a:lstStyle/>
                    <a:p>
                      <a:pPr algn="ctr"/>
                      <a:r>
                        <a:rPr lang="es-ES" dirty="0" smtClean="0"/>
                        <a:t>ACTIVIDADES  MEF</a:t>
                      </a:r>
                      <a:endParaRPr lang="es-P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Unidad de Medida</a:t>
                      </a:r>
                      <a:endParaRPr lang="es-PE" dirty="0" smtClean="0"/>
                    </a:p>
                    <a:p>
                      <a:endParaRPr lang="es-PE" dirty="0"/>
                    </a:p>
                  </a:txBody>
                  <a:tcPr/>
                </a:tc>
                <a:tc>
                  <a:txBody>
                    <a:bodyPr/>
                    <a:lstStyle/>
                    <a:p>
                      <a:pPr algn="ctr"/>
                      <a:r>
                        <a:rPr lang="es-ES" dirty="0" smtClean="0"/>
                        <a:t>Programar </a:t>
                      </a:r>
                    </a:p>
                    <a:p>
                      <a:pPr algn="ctr"/>
                      <a:r>
                        <a:rPr lang="es-ES" dirty="0" smtClean="0"/>
                        <a:t>Metas C/</a:t>
                      </a:r>
                    </a:p>
                    <a:p>
                      <a:pPr algn="ctr"/>
                      <a:r>
                        <a:rPr lang="es-ES" dirty="0" smtClean="0"/>
                        <a:t>Actividad</a:t>
                      </a:r>
                    </a:p>
                    <a:p>
                      <a:pPr algn="ctr"/>
                      <a:r>
                        <a:rPr lang="es-ES" dirty="0" smtClean="0"/>
                        <a:t>MEF</a:t>
                      </a:r>
                    </a:p>
                    <a:p>
                      <a:endParaRPr lang="es-PE" dirty="0"/>
                    </a:p>
                  </a:txBody>
                  <a:tcPr/>
                </a:tc>
                <a:tc>
                  <a:txBody>
                    <a:bodyPr/>
                    <a:lstStyle/>
                    <a:p>
                      <a:r>
                        <a:rPr lang="es-ES" dirty="0" smtClean="0"/>
                        <a:t>TAREAS</a:t>
                      </a:r>
                    </a:p>
                    <a:p>
                      <a:r>
                        <a:rPr lang="es-ES" dirty="0" smtClean="0"/>
                        <a:t>UNMSM</a:t>
                      </a:r>
                      <a:endParaRPr lang="es-P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Unidad de Medida</a:t>
                      </a:r>
                      <a:endParaRPr lang="es-PE" dirty="0" smtClean="0"/>
                    </a:p>
                    <a:p>
                      <a:r>
                        <a:rPr lang="es-ES" dirty="0" smtClean="0"/>
                        <a:t>UNMSM</a:t>
                      </a:r>
                      <a:endParaRPr lang="es-PE" dirty="0"/>
                    </a:p>
                  </a:txBody>
                  <a:tcPr/>
                </a:tc>
                <a:tc>
                  <a:txBody>
                    <a:bodyPr/>
                    <a:lstStyle/>
                    <a:p>
                      <a:endParaRPr lang="es-ES" sz="2800" dirty="0" smtClean="0"/>
                    </a:p>
                    <a:p>
                      <a:pPr algn="ctr"/>
                      <a:r>
                        <a:rPr lang="es-ES" sz="2800" dirty="0" smtClean="0"/>
                        <a:t>R</a:t>
                      </a:r>
                      <a:endParaRPr lang="es-PE" sz="2800" dirty="0"/>
                    </a:p>
                  </a:txBody>
                  <a:tcPr/>
                </a:tc>
                <a:tc>
                  <a:txBody>
                    <a:bodyPr/>
                    <a:lstStyle/>
                    <a:p>
                      <a:pPr algn="ctr"/>
                      <a:r>
                        <a:rPr lang="es-ES" dirty="0" err="1" smtClean="0"/>
                        <a:t>Prog</a:t>
                      </a:r>
                      <a:r>
                        <a:rPr lang="es-ES" dirty="0" smtClean="0"/>
                        <a:t>. </a:t>
                      </a:r>
                    </a:p>
                    <a:p>
                      <a:pPr algn="ctr"/>
                      <a:r>
                        <a:rPr lang="es-ES" dirty="0" smtClean="0"/>
                        <a:t>Metas</a:t>
                      </a:r>
                    </a:p>
                    <a:p>
                      <a:pPr algn="ctr"/>
                      <a:r>
                        <a:rPr lang="es-ES" dirty="0" smtClean="0"/>
                        <a:t>Cada Tarea</a:t>
                      </a:r>
                    </a:p>
                    <a:p>
                      <a:endParaRPr lang="es-PE" dirty="0"/>
                    </a:p>
                  </a:txBody>
                  <a:tcPr/>
                </a:tc>
              </a:tr>
              <a:tr h="537224">
                <a:tc>
                  <a:txBody>
                    <a:bodyPr/>
                    <a:lstStyle/>
                    <a:p>
                      <a:r>
                        <a:rPr lang="es-ES" sz="1300" b="1" dirty="0" smtClean="0"/>
                        <a:t>Acciones de control y auditoría</a:t>
                      </a:r>
                      <a:endParaRPr lang="es-PE" sz="1300" b="1" dirty="0"/>
                    </a:p>
                  </a:txBody>
                  <a:tcPr/>
                </a:tc>
                <a:tc>
                  <a:txBody>
                    <a:bodyPr/>
                    <a:lstStyle/>
                    <a:p>
                      <a:r>
                        <a:rPr lang="es-ES" sz="1300" b="1" dirty="0" smtClean="0"/>
                        <a:t>Evaluación</a:t>
                      </a:r>
                      <a:endParaRPr lang="es-PE" sz="1300" b="1" dirty="0"/>
                    </a:p>
                  </a:txBody>
                  <a:tcPr/>
                </a:tc>
                <a:tc>
                  <a:txBody>
                    <a:bodyPr/>
                    <a:lstStyle/>
                    <a:p>
                      <a:r>
                        <a:rPr lang="es-ES" sz="1300" b="1" dirty="0" smtClean="0"/>
                        <a:t>Programar</a:t>
                      </a:r>
                      <a:endParaRPr lang="es-PE" sz="1300" b="1" dirty="0"/>
                    </a:p>
                  </a:txBody>
                  <a:tcPr/>
                </a:tc>
                <a:tc>
                  <a:txBody>
                    <a:bodyPr/>
                    <a:lstStyle/>
                    <a:p>
                      <a:r>
                        <a:rPr lang="es-ES" sz="1300" b="1" dirty="0" smtClean="0"/>
                        <a:t>Formular</a:t>
                      </a:r>
                      <a:endParaRPr lang="es-PE" sz="1300" b="1" dirty="0"/>
                    </a:p>
                  </a:txBody>
                  <a:tcPr/>
                </a:tc>
                <a:tc>
                  <a:txBody>
                    <a:bodyPr/>
                    <a:lstStyle/>
                    <a:p>
                      <a:r>
                        <a:rPr lang="es-ES" sz="1300" b="1" dirty="0" smtClean="0"/>
                        <a:t>Definir</a:t>
                      </a:r>
                      <a:endParaRPr lang="es-PE" sz="1300" b="1" dirty="0"/>
                    </a:p>
                  </a:txBody>
                  <a:tcPr/>
                </a:tc>
                <a:tc>
                  <a:txBody>
                    <a:bodyPr/>
                    <a:lstStyle/>
                    <a:p>
                      <a:r>
                        <a:rPr lang="es-ES" sz="1300" b="1" dirty="0" smtClean="0"/>
                        <a:t>Designar</a:t>
                      </a:r>
                      <a:endParaRPr lang="es-PE" sz="1300" b="1" dirty="0"/>
                    </a:p>
                  </a:txBody>
                  <a:tcPr/>
                </a:tc>
                <a:tc>
                  <a:txBody>
                    <a:bodyPr/>
                    <a:lstStyle/>
                    <a:p>
                      <a:r>
                        <a:rPr lang="es-ES" sz="1300" b="1" dirty="0" smtClean="0"/>
                        <a:t>Programar</a:t>
                      </a:r>
                      <a:endParaRPr lang="es-PE" sz="1300" b="1" dirty="0"/>
                    </a:p>
                  </a:txBody>
                  <a:tcPr/>
                </a:tc>
              </a:tr>
              <a:tr h="370840">
                <a:tc>
                  <a:txBody>
                    <a:bodyPr/>
                    <a:lstStyle/>
                    <a:p>
                      <a:r>
                        <a:rPr lang="es-ES" sz="1300" b="1" dirty="0" smtClean="0"/>
                        <a:t>Asesoramiento técnico y jurídico</a:t>
                      </a:r>
                      <a:endParaRPr lang="es-PE" sz="1300" b="1" dirty="0"/>
                    </a:p>
                  </a:txBody>
                  <a:tcPr/>
                </a:tc>
                <a:tc>
                  <a:txBody>
                    <a:bodyPr/>
                    <a:lstStyle/>
                    <a:p>
                      <a:r>
                        <a:rPr lang="es-ES" sz="1300" b="1" dirty="0" smtClean="0"/>
                        <a:t>Dictamen</a:t>
                      </a:r>
                      <a:endParaRPr lang="es-PE" sz="1300" b="1" dirty="0"/>
                    </a:p>
                  </a:txBody>
                  <a:tcPr/>
                </a:tc>
                <a:tc>
                  <a:txBody>
                    <a:bodyPr/>
                    <a:lstStyle/>
                    <a:p>
                      <a:r>
                        <a:rPr lang="es-ES" sz="1300" b="1" dirty="0" smtClean="0"/>
                        <a:t>Programar</a:t>
                      </a:r>
                      <a:endParaRPr lang="es-PE" sz="1300" b="1" dirty="0"/>
                    </a:p>
                  </a:txBody>
                  <a:tcPr/>
                </a:tc>
                <a:tc>
                  <a:txBody>
                    <a:bodyPr/>
                    <a:lstStyle/>
                    <a:p>
                      <a:r>
                        <a:rPr lang="es-ES" sz="1300" b="1" dirty="0" smtClean="0"/>
                        <a:t>Formular</a:t>
                      </a:r>
                      <a:endParaRPr lang="es-PE" sz="1300" b="1" dirty="0"/>
                    </a:p>
                  </a:txBody>
                  <a:tcPr/>
                </a:tc>
                <a:tc>
                  <a:txBody>
                    <a:bodyPr/>
                    <a:lstStyle/>
                    <a:p>
                      <a:r>
                        <a:rPr lang="es-ES" sz="1300" b="1" dirty="0" smtClean="0"/>
                        <a:t>Definir</a:t>
                      </a:r>
                      <a:endParaRPr lang="es-PE" sz="1300" b="1" dirty="0"/>
                    </a:p>
                  </a:txBody>
                  <a:tcPr/>
                </a:tc>
                <a:tc>
                  <a:txBody>
                    <a:bodyPr/>
                    <a:lstStyle/>
                    <a:p>
                      <a:r>
                        <a:rPr lang="es-ES" sz="1300" b="1" dirty="0" smtClean="0"/>
                        <a:t>Designar</a:t>
                      </a:r>
                      <a:endParaRPr lang="es-PE" sz="1300" b="1" dirty="0"/>
                    </a:p>
                  </a:txBody>
                  <a:tcPr/>
                </a:tc>
                <a:tc>
                  <a:txBody>
                    <a:bodyPr/>
                    <a:lstStyle/>
                    <a:p>
                      <a:r>
                        <a:rPr lang="es-ES" sz="1300" b="1" dirty="0" smtClean="0"/>
                        <a:t>Programar</a:t>
                      </a:r>
                      <a:endParaRPr lang="es-PE" sz="1300" b="1" dirty="0"/>
                    </a:p>
                  </a:txBody>
                  <a:tcPr/>
                </a:tc>
              </a:tr>
              <a:tr h="370840">
                <a:tc>
                  <a:txBody>
                    <a:bodyPr/>
                    <a:lstStyle/>
                    <a:p>
                      <a:r>
                        <a:rPr lang="es-ES" sz="1300" b="1" dirty="0" smtClean="0"/>
                        <a:t>Gestión administrativa</a:t>
                      </a:r>
                      <a:endParaRPr lang="es-PE" sz="1300" b="1" dirty="0"/>
                    </a:p>
                  </a:txBody>
                  <a:tcPr/>
                </a:tc>
                <a:tc>
                  <a:txBody>
                    <a:bodyPr/>
                    <a:lstStyle/>
                    <a:p>
                      <a:r>
                        <a:rPr lang="es-ES" sz="1300" b="1" dirty="0" smtClean="0"/>
                        <a:t>Acción</a:t>
                      </a:r>
                      <a:endParaRPr lang="es-PE" sz="1300" b="1" dirty="0"/>
                    </a:p>
                  </a:txBody>
                  <a:tcPr/>
                </a:tc>
                <a:tc>
                  <a:txBody>
                    <a:bodyPr/>
                    <a:lstStyle/>
                    <a:p>
                      <a:r>
                        <a:rPr lang="es-ES" sz="1300" b="1" dirty="0" smtClean="0"/>
                        <a:t>Programar</a:t>
                      </a:r>
                      <a:endParaRPr lang="es-PE" sz="1300" b="1" dirty="0"/>
                    </a:p>
                  </a:txBody>
                  <a:tcPr/>
                </a:tc>
                <a:tc>
                  <a:txBody>
                    <a:bodyPr/>
                    <a:lstStyle/>
                    <a:p>
                      <a:r>
                        <a:rPr lang="es-ES" sz="1300" b="1" dirty="0" smtClean="0"/>
                        <a:t>Formular</a:t>
                      </a:r>
                      <a:endParaRPr lang="es-PE" sz="1300" b="1" dirty="0"/>
                    </a:p>
                  </a:txBody>
                  <a:tcPr/>
                </a:tc>
                <a:tc>
                  <a:txBody>
                    <a:bodyPr/>
                    <a:lstStyle/>
                    <a:p>
                      <a:r>
                        <a:rPr lang="es-ES" sz="1300" b="1" dirty="0" smtClean="0"/>
                        <a:t>Definir</a:t>
                      </a:r>
                      <a:endParaRPr lang="es-PE" sz="1300" b="1" dirty="0"/>
                    </a:p>
                  </a:txBody>
                  <a:tcPr/>
                </a:tc>
                <a:tc>
                  <a:txBody>
                    <a:bodyPr/>
                    <a:lstStyle/>
                    <a:p>
                      <a:r>
                        <a:rPr lang="es-ES" sz="1300" b="1" dirty="0" smtClean="0"/>
                        <a:t>Designar</a:t>
                      </a:r>
                      <a:endParaRPr lang="es-PE" sz="1300" b="1" dirty="0"/>
                    </a:p>
                  </a:txBody>
                  <a:tcPr/>
                </a:tc>
                <a:tc>
                  <a:txBody>
                    <a:bodyPr/>
                    <a:lstStyle/>
                    <a:p>
                      <a:r>
                        <a:rPr lang="es-ES" sz="1300" b="1" dirty="0" smtClean="0"/>
                        <a:t>Programar</a:t>
                      </a:r>
                      <a:endParaRPr lang="es-PE" sz="1300" b="1" dirty="0"/>
                    </a:p>
                  </a:txBody>
                  <a:tcPr/>
                </a:tc>
              </a:tr>
              <a:tr h="370840">
                <a:tc>
                  <a:txBody>
                    <a:bodyPr/>
                    <a:lstStyle/>
                    <a:p>
                      <a:r>
                        <a:rPr lang="es-ES" sz="1300" b="1" dirty="0" smtClean="0"/>
                        <a:t>Gestión de recursos humanos</a:t>
                      </a:r>
                      <a:endParaRPr lang="es-PE" sz="1300" b="1" dirty="0"/>
                    </a:p>
                  </a:txBody>
                  <a:tcPr/>
                </a:tc>
                <a:tc>
                  <a:txBody>
                    <a:bodyPr/>
                    <a:lstStyle/>
                    <a:p>
                      <a:r>
                        <a:rPr lang="es-ES" sz="1300" b="1" dirty="0" smtClean="0"/>
                        <a:t>Planillas</a:t>
                      </a:r>
                      <a:endParaRPr lang="es-PE" sz="1300" b="1" dirty="0"/>
                    </a:p>
                  </a:txBody>
                  <a:tcPr/>
                </a:tc>
                <a:tc>
                  <a:txBody>
                    <a:bodyPr/>
                    <a:lstStyle/>
                    <a:p>
                      <a:r>
                        <a:rPr lang="es-ES" sz="1300" b="1" dirty="0" smtClean="0"/>
                        <a:t>Programar</a:t>
                      </a:r>
                      <a:endParaRPr lang="es-PE" sz="1300" b="1" dirty="0"/>
                    </a:p>
                  </a:txBody>
                  <a:tcPr/>
                </a:tc>
                <a:tc>
                  <a:txBody>
                    <a:bodyPr/>
                    <a:lstStyle/>
                    <a:p>
                      <a:r>
                        <a:rPr lang="es-ES" sz="1300" b="1" dirty="0" smtClean="0"/>
                        <a:t>Formular</a:t>
                      </a:r>
                      <a:endParaRPr lang="es-PE" sz="1300" b="1" dirty="0"/>
                    </a:p>
                  </a:txBody>
                  <a:tcPr/>
                </a:tc>
                <a:tc>
                  <a:txBody>
                    <a:bodyPr/>
                    <a:lstStyle/>
                    <a:p>
                      <a:r>
                        <a:rPr lang="es-ES" sz="1300" b="1" dirty="0" smtClean="0"/>
                        <a:t>Definir</a:t>
                      </a:r>
                      <a:endParaRPr lang="es-PE" sz="1300" b="1" dirty="0"/>
                    </a:p>
                  </a:txBody>
                  <a:tcPr/>
                </a:tc>
                <a:tc>
                  <a:txBody>
                    <a:bodyPr/>
                    <a:lstStyle/>
                    <a:p>
                      <a:r>
                        <a:rPr lang="es-ES" sz="1300" b="1" dirty="0" smtClean="0"/>
                        <a:t>Designar</a:t>
                      </a:r>
                      <a:endParaRPr lang="es-PE" sz="1300" b="1" dirty="0"/>
                    </a:p>
                  </a:txBody>
                  <a:tcPr/>
                </a:tc>
                <a:tc>
                  <a:txBody>
                    <a:bodyPr/>
                    <a:lstStyle/>
                    <a:p>
                      <a:r>
                        <a:rPr lang="es-ES" sz="1300" b="1" dirty="0" smtClean="0"/>
                        <a:t>Programar</a:t>
                      </a:r>
                      <a:endParaRPr lang="es-PE" sz="1300" b="1" dirty="0"/>
                    </a:p>
                  </a:txBody>
                  <a:tcPr/>
                </a:tc>
              </a:tr>
              <a:tr h="370840">
                <a:tc>
                  <a:txBody>
                    <a:bodyPr/>
                    <a:lstStyle/>
                    <a:p>
                      <a:r>
                        <a:rPr lang="es-ES" sz="1300" b="1" dirty="0" smtClean="0"/>
                        <a:t>Acciones de planeamiento y presupuesto</a:t>
                      </a:r>
                      <a:endParaRPr lang="es-PE" sz="1300" b="1" dirty="0"/>
                    </a:p>
                  </a:txBody>
                  <a:tcPr/>
                </a:tc>
                <a:tc>
                  <a:txBody>
                    <a:bodyPr/>
                    <a:lstStyle/>
                    <a:p>
                      <a:r>
                        <a:rPr lang="es-ES" sz="1300" b="1" dirty="0" smtClean="0"/>
                        <a:t>Expediente</a:t>
                      </a:r>
                      <a:endParaRPr lang="es-PE" sz="1300" b="1" dirty="0"/>
                    </a:p>
                  </a:txBody>
                  <a:tcPr/>
                </a:tc>
                <a:tc>
                  <a:txBody>
                    <a:bodyPr/>
                    <a:lstStyle/>
                    <a:p>
                      <a:r>
                        <a:rPr lang="es-ES" sz="1300" b="1" dirty="0" smtClean="0"/>
                        <a:t>Programar</a:t>
                      </a:r>
                      <a:endParaRPr lang="es-PE" sz="1300" b="1" dirty="0"/>
                    </a:p>
                  </a:txBody>
                  <a:tcPr/>
                </a:tc>
                <a:tc>
                  <a:txBody>
                    <a:bodyPr/>
                    <a:lstStyle/>
                    <a:p>
                      <a:r>
                        <a:rPr lang="es-ES" sz="1300" b="1" dirty="0" smtClean="0"/>
                        <a:t>Formular</a:t>
                      </a:r>
                      <a:endParaRPr lang="es-PE" sz="1300" b="1" dirty="0"/>
                    </a:p>
                  </a:txBody>
                  <a:tcPr/>
                </a:tc>
                <a:tc>
                  <a:txBody>
                    <a:bodyPr/>
                    <a:lstStyle/>
                    <a:p>
                      <a:r>
                        <a:rPr lang="es-ES" sz="1300" b="1" dirty="0" smtClean="0"/>
                        <a:t>Definir</a:t>
                      </a:r>
                      <a:endParaRPr lang="es-PE" sz="1300" b="1" dirty="0"/>
                    </a:p>
                  </a:txBody>
                  <a:tcPr/>
                </a:tc>
                <a:tc>
                  <a:txBody>
                    <a:bodyPr/>
                    <a:lstStyle/>
                    <a:p>
                      <a:r>
                        <a:rPr lang="es-ES" sz="1300" b="1" dirty="0" smtClean="0"/>
                        <a:t>Designar</a:t>
                      </a:r>
                      <a:endParaRPr lang="es-PE" sz="1300" b="1" dirty="0"/>
                    </a:p>
                  </a:txBody>
                  <a:tcPr/>
                </a:tc>
                <a:tc>
                  <a:txBody>
                    <a:bodyPr/>
                    <a:lstStyle/>
                    <a:p>
                      <a:r>
                        <a:rPr lang="es-ES" sz="1300" b="1" dirty="0" smtClean="0"/>
                        <a:t>Programar</a:t>
                      </a:r>
                      <a:endParaRPr lang="es-PE" sz="1300" b="1" dirty="0"/>
                    </a:p>
                  </a:txBody>
                  <a:tcPr/>
                </a:tc>
              </a:tr>
            </a:tbl>
          </a:graphicData>
        </a:graphic>
      </p:graphicFrame>
      <p:pic>
        <p:nvPicPr>
          <p:cNvPr id="5" name="Picture 35" descr="http://profile.ak.fbcdn.net/hprofile-ak-snc4/50413_43801156704_2314_n.jpg"/>
          <p:cNvPicPr>
            <a:picLocks noChangeAspect="1" noChangeArrowheads="1"/>
          </p:cNvPicPr>
          <p:nvPr/>
        </p:nvPicPr>
        <p:blipFill>
          <a:blip r:embed="rId4" cstate="print">
            <a:lum/>
          </a:blip>
          <a:srcRect/>
          <a:stretch>
            <a:fillRect/>
          </a:stretch>
        </p:blipFill>
        <p:spPr bwMode="auto">
          <a:xfrm>
            <a:off x="4929190" y="2500306"/>
            <a:ext cx="577276" cy="571504"/>
          </a:xfrm>
          <a:prstGeom prst="ellipse">
            <a:avLst/>
          </a:prstGeom>
          <a:noFill/>
          <a:ln w="28575">
            <a:solidFill>
              <a:srgbClr val="FFC000"/>
            </a:solidFill>
          </a:ln>
        </p:spPr>
      </p:pic>
      <p:sp>
        <p:nvSpPr>
          <p:cNvPr id="6" name="5 CuadroTexto"/>
          <p:cNvSpPr txBox="1"/>
          <p:nvPr/>
        </p:nvSpPr>
        <p:spPr>
          <a:xfrm>
            <a:off x="4000496" y="357166"/>
            <a:ext cx="4500594" cy="646331"/>
          </a:xfrm>
          <a:prstGeom prst="rect">
            <a:avLst/>
          </a:prstGeom>
          <a:solidFill>
            <a:srgbClr val="66FF66"/>
          </a:solidFill>
        </p:spPr>
        <p:txBody>
          <a:bodyPr wrap="square" rtlCol="0">
            <a:spAutoFit/>
          </a:bodyPr>
          <a:lstStyle/>
          <a:p>
            <a:pPr algn="ctr"/>
            <a:r>
              <a:rPr lang="es-ES" b="1" dirty="0" smtClean="0"/>
              <a:t>PROGRAMA PRESUPUESTAL  </a:t>
            </a:r>
          </a:p>
          <a:p>
            <a:pPr algn="ctr"/>
            <a:r>
              <a:rPr lang="es-ES" b="1" dirty="0" smtClean="0"/>
              <a:t>ACCIONES CENTRALES</a:t>
            </a:r>
            <a:endParaRPr lang="es-PE" b="1" dirty="0"/>
          </a:p>
        </p:txBody>
      </p:sp>
    </p:spTree>
  </p:cSld>
  <p:clrMapOvr>
    <a:masterClrMapping/>
  </p:clrMapOvr>
  <p:transition>
    <p:plu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solidFill>
            <a:srgbClr val="FFFF99"/>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11" descr="Facultad_de_Psicologia_UNMSM_logo"/>
          <p:cNvPicPr>
            <a:picLocks noChangeAspect="1" noChangeArrowheads="1"/>
          </p:cNvPicPr>
          <p:nvPr/>
        </p:nvPicPr>
        <p:blipFill>
          <a:blip r:embed="rId3" cstate="print"/>
          <a:srcRect/>
          <a:stretch>
            <a:fillRect/>
          </a:stretch>
        </p:blipFill>
        <p:spPr bwMode="auto">
          <a:xfrm>
            <a:off x="133351" y="123825"/>
            <a:ext cx="2081195" cy="518447"/>
          </a:xfrm>
          <a:prstGeom prst="rect">
            <a:avLst/>
          </a:prstGeom>
          <a:noFill/>
          <a:ln w="9525">
            <a:noFill/>
            <a:miter lim="800000"/>
            <a:headEnd/>
            <a:tailEnd/>
          </a:ln>
        </p:spPr>
      </p:pic>
      <p:graphicFrame>
        <p:nvGraphicFramePr>
          <p:cNvPr id="4" name="3 Tabla"/>
          <p:cNvGraphicFramePr>
            <a:graphicFrameLocks noGrp="1"/>
          </p:cNvGraphicFramePr>
          <p:nvPr/>
        </p:nvGraphicFramePr>
        <p:xfrm>
          <a:off x="500034" y="2143116"/>
          <a:ext cx="8215370" cy="3810000"/>
        </p:xfrm>
        <a:graphic>
          <a:graphicData uri="http://schemas.openxmlformats.org/drawingml/2006/table">
            <a:tbl>
              <a:tblPr firstRow="1" bandRow="1">
                <a:tableStyleId>{5C22544A-7EE6-4342-B048-85BDC9FD1C3A}</a:tableStyleId>
              </a:tblPr>
              <a:tblGrid>
                <a:gridCol w="1857388"/>
                <a:gridCol w="1128619"/>
                <a:gridCol w="1326853"/>
                <a:gridCol w="1092703"/>
                <a:gridCol w="1023857"/>
                <a:gridCol w="849348"/>
                <a:gridCol w="936602"/>
              </a:tblGrid>
              <a:tr h="370840">
                <a:tc>
                  <a:txBody>
                    <a:bodyPr/>
                    <a:lstStyle/>
                    <a:p>
                      <a:pPr algn="ctr"/>
                      <a:r>
                        <a:rPr lang="es-ES" dirty="0" smtClean="0"/>
                        <a:t>ACTIVIDADES  MEF</a:t>
                      </a:r>
                      <a:endParaRPr lang="es-P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Unidad de Medida</a:t>
                      </a:r>
                      <a:endParaRPr lang="es-PE" dirty="0" smtClean="0"/>
                    </a:p>
                    <a:p>
                      <a:endParaRPr lang="es-PE" dirty="0"/>
                    </a:p>
                  </a:txBody>
                  <a:tcPr/>
                </a:tc>
                <a:tc>
                  <a:txBody>
                    <a:bodyPr/>
                    <a:lstStyle/>
                    <a:p>
                      <a:pPr algn="ctr"/>
                      <a:r>
                        <a:rPr lang="es-ES" dirty="0" smtClean="0"/>
                        <a:t>Programar </a:t>
                      </a:r>
                    </a:p>
                    <a:p>
                      <a:pPr algn="ctr"/>
                      <a:r>
                        <a:rPr lang="es-ES" dirty="0" smtClean="0"/>
                        <a:t>Metas C/</a:t>
                      </a:r>
                    </a:p>
                    <a:p>
                      <a:pPr algn="ctr"/>
                      <a:r>
                        <a:rPr lang="es-ES" dirty="0" smtClean="0"/>
                        <a:t>Actividad</a:t>
                      </a:r>
                    </a:p>
                    <a:p>
                      <a:pPr algn="ctr"/>
                      <a:r>
                        <a:rPr lang="es-ES" dirty="0" smtClean="0"/>
                        <a:t>MEF</a:t>
                      </a:r>
                    </a:p>
                    <a:p>
                      <a:endParaRPr lang="es-PE" dirty="0"/>
                    </a:p>
                  </a:txBody>
                  <a:tcPr/>
                </a:tc>
                <a:tc>
                  <a:txBody>
                    <a:bodyPr/>
                    <a:lstStyle/>
                    <a:p>
                      <a:r>
                        <a:rPr lang="es-ES" dirty="0" smtClean="0"/>
                        <a:t>TAREAS</a:t>
                      </a:r>
                    </a:p>
                    <a:p>
                      <a:r>
                        <a:rPr lang="es-ES" dirty="0" smtClean="0"/>
                        <a:t>UNMSM</a:t>
                      </a:r>
                      <a:endParaRPr lang="es-P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Unidad de Medida</a:t>
                      </a:r>
                      <a:endParaRPr lang="es-PE" dirty="0" smtClean="0"/>
                    </a:p>
                    <a:p>
                      <a:r>
                        <a:rPr lang="es-ES" dirty="0" smtClean="0"/>
                        <a:t>UNMSM</a:t>
                      </a:r>
                      <a:endParaRPr lang="es-PE" dirty="0"/>
                    </a:p>
                  </a:txBody>
                  <a:tcPr/>
                </a:tc>
                <a:tc>
                  <a:txBody>
                    <a:bodyPr/>
                    <a:lstStyle/>
                    <a:p>
                      <a:endParaRPr lang="es-ES" sz="2800" dirty="0" smtClean="0"/>
                    </a:p>
                    <a:p>
                      <a:pPr algn="ctr"/>
                      <a:r>
                        <a:rPr lang="es-ES" sz="2800" dirty="0" smtClean="0"/>
                        <a:t>R</a:t>
                      </a:r>
                      <a:endParaRPr lang="es-PE" sz="2800" dirty="0"/>
                    </a:p>
                  </a:txBody>
                  <a:tcPr/>
                </a:tc>
                <a:tc>
                  <a:txBody>
                    <a:bodyPr/>
                    <a:lstStyle/>
                    <a:p>
                      <a:pPr algn="ctr"/>
                      <a:r>
                        <a:rPr lang="es-ES" dirty="0" err="1" smtClean="0"/>
                        <a:t>Prog</a:t>
                      </a:r>
                      <a:r>
                        <a:rPr lang="es-ES" dirty="0" smtClean="0"/>
                        <a:t>. </a:t>
                      </a:r>
                    </a:p>
                    <a:p>
                      <a:pPr algn="ctr"/>
                      <a:r>
                        <a:rPr lang="es-ES" dirty="0" smtClean="0"/>
                        <a:t>Metas</a:t>
                      </a:r>
                    </a:p>
                    <a:p>
                      <a:pPr algn="ctr"/>
                      <a:r>
                        <a:rPr lang="es-ES" dirty="0" smtClean="0"/>
                        <a:t>Cada Tarea</a:t>
                      </a:r>
                    </a:p>
                    <a:p>
                      <a:endParaRPr lang="es-PE" dirty="0"/>
                    </a:p>
                  </a:txBody>
                  <a:tcPr/>
                </a:tc>
              </a:tr>
              <a:tr h="537224">
                <a:tc>
                  <a:txBody>
                    <a:bodyPr/>
                    <a:lstStyle/>
                    <a:p>
                      <a:r>
                        <a:rPr lang="es-ES" sz="1300" b="1" dirty="0" smtClean="0"/>
                        <a:t>Desarrollo de estudios, investigación y estadísticas</a:t>
                      </a:r>
                      <a:endParaRPr lang="es-PE" sz="1300" b="1" dirty="0"/>
                    </a:p>
                  </a:txBody>
                  <a:tcPr/>
                </a:tc>
                <a:tc>
                  <a:txBody>
                    <a:bodyPr/>
                    <a:lstStyle/>
                    <a:p>
                      <a:r>
                        <a:rPr lang="es-ES" sz="1300" b="1" dirty="0" smtClean="0"/>
                        <a:t>Investigación</a:t>
                      </a:r>
                      <a:endParaRPr lang="es-PE" sz="1300" b="1" dirty="0"/>
                    </a:p>
                  </a:txBody>
                  <a:tcPr/>
                </a:tc>
                <a:tc>
                  <a:txBody>
                    <a:bodyPr/>
                    <a:lstStyle/>
                    <a:p>
                      <a:r>
                        <a:rPr lang="es-ES" sz="1300" b="1" dirty="0" smtClean="0"/>
                        <a:t>Programar</a:t>
                      </a:r>
                      <a:endParaRPr lang="es-PE" sz="1300" b="1" dirty="0"/>
                    </a:p>
                  </a:txBody>
                  <a:tcPr/>
                </a:tc>
                <a:tc>
                  <a:txBody>
                    <a:bodyPr/>
                    <a:lstStyle/>
                    <a:p>
                      <a:r>
                        <a:rPr lang="es-ES" sz="1300" b="1" dirty="0" smtClean="0"/>
                        <a:t>Formular</a:t>
                      </a:r>
                      <a:endParaRPr lang="es-PE" sz="1300" b="1" dirty="0"/>
                    </a:p>
                  </a:txBody>
                  <a:tcPr/>
                </a:tc>
                <a:tc>
                  <a:txBody>
                    <a:bodyPr/>
                    <a:lstStyle/>
                    <a:p>
                      <a:r>
                        <a:rPr lang="es-ES" sz="1300" b="1" dirty="0" smtClean="0"/>
                        <a:t>Definir</a:t>
                      </a:r>
                      <a:endParaRPr lang="es-PE" sz="1300" b="1" dirty="0"/>
                    </a:p>
                  </a:txBody>
                  <a:tcPr/>
                </a:tc>
                <a:tc>
                  <a:txBody>
                    <a:bodyPr/>
                    <a:lstStyle/>
                    <a:p>
                      <a:r>
                        <a:rPr lang="es-ES" sz="1300" b="1" dirty="0" smtClean="0"/>
                        <a:t>Designar</a:t>
                      </a:r>
                      <a:endParaRPr lang="es-PE" sz="1300" b="1" dirty="0"/>
                    </a:p>
                  </a:txBody>
                  <a:tcPr/>
                </a:tc>
                <a:tc>
                  <a:txBody>
                    <a:bodyPr/>
                    <a:lstStyle/>
                    <a:p>
                      <a:r>
                        <a:rPr lang="es-ES" sz="1300" b="1" dirty="0" smtClean="0"/>
                        <a:t>Programar</a:t>
                      </a:r>
                      <a:endParaRPr lang="es-PE" sz="1300" b="1" dirty="0"/>
                    </a:p>
                  </a:txBody>
                  <a:tcPr/>
                </a:tc>
              </a:tr>
              <a:tr h="370840">
                <a:tc>
                  <a:txBody>
                    <a:bodyPr/>
                    <a:lstStyle/>
                    <a:p>
                      <a:r>
                        <a:rPr lang="es-ES" sz="1300" b="1" dirty="0" smtClean="0"/>
                        <a:t>Desarrollo y evaluación de programas de </a:t>
                      </a:r>
                      <a:r>
                        <a:rPr lang="es-ES" sz="1300" b="1" dirty="0" err="1" smtClean="0"/>
                        <a:t>posgardo</a:t>
                      </a:r>
                      <a:endParaRPr lang="es-PE" sz="1300" b="1" dirty="0"/>
                    </a:p>
                  </a:txBody>
                  <a:tcPr/>
                </a:tc>
                <a:tc>
                  <a:txBody>
                    <a:bodyPr/>
                    <a:lstStyle/>
                    <a:p>
                      <a:r>
                        <a:rPr lang="es-ES" sz="1300" b="1" dirty="0" smtClean="0"/>
                        <a:t>Alumno</a:t>
                      </a:r>
                      <a:endParaRPr lang="es-PE" sz="1300" b="1" dirty="0"/>
                    </a:p>
                  </a:txBody>
                  <a:tcPr/>
                </a:tc>
                <a:tc>
                  <a:txBody>
                    <a:bodyPr/>
                    <a:lstStyle/>
                    <a:p>
                      <a:r>
                        <a:rPr lang="es-ES" sz="1300" b="1" dirty="0" smtClean="0"/>
                        <a:t>Programar</a:t>
                      </a:r>
                      <a:endParaRPr lang="es-PE" sz="1300" b="1" dirty="0"/>
                    </a:p>
                  </a:txBody>
                  <a:tcPr/>
                </a:tc>
                <a:tc>
                  <a:txBody>
                    <a:bodyPr/>
                    <a:lstStyle/>
                    <a:p>
                      <a:r>
                        <a:rPr lang="es-ES" sz="1300" b="1" dirty="0" smtClean="0"/>
                        <a:t>Formular</a:t>
                      </a:r>
                      <a:endParaRPr lang="es-PE" sz="1300" b="1" dirty="0"/>
                    </a:p>
                  </a:txBody>
                  <a:tcPr/>
                </a:tc>
                <a:tc>
                  <a:txBody>
                    <a:bodyPr/>
                    <a:lstStyle/>
                    <a:p>
                      <a:r>
                        <a:rPr lang="es-ES" sz="1300" b="1" dirty="0" smtClean="0"/>
                        <a:t>Definir</a:t>
                      </a:r>
                      <a:endParaRPr lang="es-PE" sz="1300" b="1" dirty="0"/>
                    </a:p>
                  </a:txBody>
                  <a:tcPr/>
                </a:tc>
                <a:tc>
                  <a:txBody>
                    <a:bodyPr/>
                    <a:lstStyle/>
                    <a:p>
                      <a:r>
                        <a:rPr lang="es-ES" sz="1300" b="1" dirty="0" smtClean="0"/>
                        <a:t>Designar</a:t>
                      </a:r>
                      <a:endParaRPr lang="es-PE" sz="1300" b="1" dirty="0"/>
                    </a:p>
                  </a:txBody>
                  <a:tcPr/>
                </a:tc>
                <a:tc>
                  <a:txBody>
                    <a:bodyPr/>
                    <a:lstStyle/>
                    <a:p>
                      <a:r>
                        <a:rPr lang="es-ES" sz="1300" b="1" dirty="0" smtClean="0"/>
                        <a:t>Programar</a:t>
                      </a:r>
                      <a:endParaRPr lang="es-PE" sz="1300" b="1" dirty="0"/>
                    </a:p>
                  </a:txBody>
                  <a:tcPr/>
                </a:tc>
              </a:tr>
              <a:tr h="370840">
                <a:tc>
                  <a:txBody>
                    <a:bodyPr/>
                    <a:lstStyle/>
                    <a:p>
                      <a:r>
                        <a:rPr lang="es-ES" sz="1300" b="1" dirty="0" smtClean="0"/>
                        <a:t>Extensión y proyección social</a:t>
                      </a:r>
                      <a:endParaRPr lang="es-PE" sz="1300" b="1" dirty="0"/>
                    </a:p>
                  </a:txBody>
                  <a:tcPr/>
                </a:tc>
                <a:tc>
                  <a:txBody>
                    <a:bodyPr/>
                    <a:lstStyle/>
                    <a:p>
                      <a:r>
                        <a:rPr lang="es-ES" sz="1300" b="1" dirty="0" smtClean="0"/>
                        <a:t>Alumno</a:t>
                      </a:r>
                      <a:endParaRPr lang="es-PE" sz="1300" b="1" dirty="0"/>
                    </a:p>
                  </a:txBody>
                  <a:tcPr/>
                </a:tc>
                <a:tc>
                  <a:txBody>
                    <a:bodyPr/>
                    <a:lstStyle/>
                    <a:p>
                      <a:r>
                        <a:rPr lang="es-ES" sz="1300" b="1" dirty="0" smtClean="0"/>
                        <a:t>Programar</a:t>
                      </a:r>
                      <a:endParaRPr lang="es-PE" sz="1300" b="1" dirty="0"/>
                    </a:p>
                  </a:txBody>
                  <a:tcPr/>
                </a:tc>
                <a:tc>
                  <a:txBody>
                    <a:bodyPr/>
                    <a:lstStyle/>
                    <a:p>
                      <a:r>
                        <a:rPr lang="es-ES" sz="1300" b="1" dirty="0" smtClean="0"/>
                        <a:t>Formular</a:t>
                      </a:r>
                      <a:endParaRPr lang="es-PE" sz="1300" b="1" dirty="0"/>
                    </a:p>
                  </a:txBody>
                  <a:tcPr/>
                </a:tc>
                <a:tc>
                  <a:txBody>
                    <a:bodyPr/>
                    <a:lstStyle/>
                    <a:p>
                      <a:r>
                        <a:rPr lang="es-ES" sz="1300" b="1" dirty="0" smtClean="0"/>
                        <a:t>Definir</a:t>
                      </a:r>
                      <a:endParaRPr lang="es-PE" sz="1300" b="1" dirty="0"/>
                    </a:p>
                  </a:txBody>
                  <a:tcPr/>
                </a:tc>
                <a:tc>
                  <a:txBody>
                    <a:bodyPr/>
                    <a:lstStyle/>
                    <a:p>
                      <a:r>
                        <a:rPr lang="es-ES" sz="1300" b="1" dirty="0" smtClean="0"/>
                        <a:t>Designar</a:t>
                      </a:r>
                      <a:endParaRPr lang="es-PE" sz="1300" b="1" dirty="0"/>
                    </a:p>
                  </a:txBody>
                  <a:tcPr/>
                </a:tc>
                <a:tc>
                  <a:txBody>
                    <a:bodyPr/>
                    <a:lstStyle/>
                    <a:p>
                      <a:r>
                        <a:rPr lang="es-ES" sz="1300" b="1" dirty="0" smtClean="0"/>
                        <a:t>Programar</a:t>
                      </a:r>
                      <a:endParaRPr lang="es-PE" sz="1300" b="1" dirty="0"/>
                    </a:p>
                  </a:txBody>
                  <a:tcPr/>
                </a:tc>
              </a:tr>
              <a:tr h="370840">
                <a:tc>
                  <a:txBody>
                    <a:bodyPr/>
                    <a:lstStyle/>
                    <a:p>
                      <a:r>
                        <a:rPr lang="es-ES" sz="1300" b="1" dirty="0" smtClean="0"/>
                        <a:t>Obligacionales previsionales</a:t>
                      </a:r>
                      <a:endParaRPr lang="es-PE" sz="1300" b="1" dirty="0"/>
                    </a:p>
                  </a:txBody>
                  <a:tcPr/>
                </a:tc>
                <a:tc>
                  <a:txBody>
                    <a:bodyPr/>
                    <a:lstStyle/>
                    <a:p>
                      <a:r>
                        <a:rPr lang="es-ES" sz="1300" b="1" dirty="0" smtClean="0"/>
                        <a:t>Planilla</a:t>
                      </a:r>
                      <a:endParaRPr lang="es-PE" sz="1300" b="1" dirty="0"/>
                    </a:p>
                  </a:txBody>
                  <a:tcPr/>
                </a:tc>
                <a:tc>
                  <a:txBody>
                    <a:bodyPr/>
                    <a:lstStyle/>
                    <a:p>
                      <a:r>
                        <a:rPr lang="es-ES" sz="1300" b="1" dirty="0" smtClean="0"/>
                        <a:t>Programar</a:t>
                      </a:r>
                      <a:endParaRPr lang="es-PE" sz="1300" b="1" dirty="0"/>
                    </a:p>
                  </a:txBody>
                  <a:tcPr/>
                </a:tc>
                <a:tc>
                  <a:txBody>
                    <a:bodyPr/>
                    <a:lstStyle/>
                    <a:p>
                      <a:r>
                        <a:rPr lang="es-ES" sz="1300" b="1" dirty="0" smtClean="0"/>
                        <a:t>Formular</a:t>
                      </a:r>
                      <a:endParaRPr lang="es-PE" sz="1300" b="1" dirty="0"/>
                    </a:p>
                  </a:txBody>
                  <a:tcPr/>
                </a:tc>
                <a:tc>
                  <a:txBody>
                    <a:bodyPr/>
                    <a:lstStyle/>
                    <a:p>
                      <a:r>
                        <a:rPr lang="es-ES" sz="1300" b="1" dirty="0" smtClean="0"/>
                        <a:t>Definir</a:t>
                      </a:r>
                      <a:endParaRPr lang="es-PE" sz="1300" b="1" dirty="0"/>
                    </a:p>
                  </a:txBody>
                  <a:tcPr/>
                </a:tc>
                <a:tc>
                  <a:txBody>
                    <a:bodyPr/>
                    <a:lstStyle/>
                    <a:p>
                      <a:r>
                        <a:rPr lang="es-ES" sz="1300" b="1" dirty="0" smtClean="0"/>
                        <a:t>Designar</a:t>
                      </a:r>
                      <a:endParaRPr lang="es-PE" sz="1300" b="1" dirty="0"/>
                    </a:p>
                  </a:txBody>
                  <a:tcPr/>
                </a:tc>
                <a:tc>
                  <a:txBody>
                    <a:bodyPr/>
                    <a:lstStyle/>
                    <a:p>
                      <a:r>
                        <a:rPr lang="es-ES" sz="1300" b="1" dirty="0" smtClean="0"/>
                        <a:t>Programar</a:t>
                      </a:r>
                      <a:endParaRPr lang="es-PE" sz="1300" b="1" dirty="0"/>
                    </a:p>
                  </a:txBody>
                  <a:tcPr/>
                </a:tc>
              </a:tr>
            </a:tbl>
          </a:graphicData>
        </a:graphic>
      </p:graphicFrame>
      <p:pic>
        <p:nvPicPr>
          <p:cNvPr id="5" name="Picture 35" descr="http://profile.ak.fbcdn.net/hprofile-ak-snc4/50413_43801156704_2314_n.jpg"/>
          <p:cNvPicPr>
            <a:picLocks noChangeAspect="1" noChangeArrowheads="1"/>
          </p:cNvPicPr>
          <p:nvPr/>
        </p:nvPicPr>
        <p:blipFill>
          <a:blip r:embed="rId4" cstate="print">
            <a:lum/>
          </a:blip>
          <a:srcRect/>
          <a:stretch>
            <a:fillRect/>
          </a:stretch>
        </p:blipFill>
        <p:spPr bwMode="auto">
          <a:xfrm>
            <a:off x="5072066" y="2857496"/>
            <a:ext cx="577276" cy="571504"/>
          </a:xfrm>
          <a:prstGeom prst="ellipse">
            <a:avLst/>
          </a:prstGeom>
          <a:noFill/>
          <a:ln w="28575">
            <a:solidFill>
              <a:srgbClr val="FFC000"/>
            </a:solidFill>
          </a:ln>
        </p:spPr>
      </p:pic>
      <p:sp>
        <p:nvSpPr>
          <p:cNvPr id="6" name="5 CuadroTexto"/>
          <p:cNvSpPr txBox="1"/>
          <p:nvPr/>
        </p:nvSpPr>
        <p:spPr>
          <a:xfrm>
            <a:off x="4357686" y="214290"/>
            <a:ext cx="4429156" cy="923330"/>
          </a:xfrm>
          <a:prstGeom prst="rect">
            <a:avLst/>
          </a:prstGeom>
          <a:solidFill>
            <a:srgbClr val="66FF66"/>
          </a:solidFill>
        </p:spPr>
        <p:txBody>
          <a:bodyPr wrap="square" rtlCol="0">
            <a:spAutoFit/>
          </a:bodyPr>
          <a:lstStyle/>
          <a:p>
            <a:r>
              <a:rPr lang="es-ES" b="1" dirty="0" smtClean="0"/>
              <a:t>ACCIONES PRESUPUESTALES NO PREVISTAS</a:t>
            </a:r>
          </a:p>
          <a:p>
            <a:endParaRPr lang="es-ES" b="1" dirty="0" smtClean="0"/>
          </a:p>
          <a:p>
            <a:pPr algn="ctr"/>
            <a:r>
              <a:rPr lang="es-ES" b="1" dirty="0" smtClean="0"/>
              <a:t> APNOP</a:t>
            </a:r>
            <a:endParaRPr lang="es-PE" b="1" dirty="0"/>
          </a:p>
        </p:txBody>
      </p:sp>
    </p:spTree>
  </p:cSld>
  <p:clrMapOvr>
    <a:masterClrMapping/>
  </p:clrMapOvr>
  <p:transition>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solidFill>
            <a:srgbClr val="FFFF99"/>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11" descr="Facultad_de_Psicologia_UNMSM_logo"/>
          <p:cNvPicPr>
            <a:picLocks noChangeAspect="1" noChangeArrowheads="1"/>
          </p:cNvPicPr>
          <p:nvPr/>
        </p:nvPicPr>
        <p:blipFill>
          <a:blip r:embed="rId2" cstate="print"/>
          <a:srcRect/>
          <a:stretch>
            <a:fillRect/>
          </a:stretch>
        </p:blipFill>
        <p:spPr bwMode="auto">
          <a:xfrm>
            <a:off x="133351" y="123825"/>
            <a:ext cx="2081195" cy="518447"/>
          </a:xfrm>
          <a:prstGeom prst="rect">
            <a:avLst/>
          </a:prstGeom>
          <a:noFill/>
          <a:ln w="9525">
            <a:noFill/>
            <a:miter lim="800000"/>
            <a:headEnd/>
            <a:tailEnd/>
          </a:ln>
        </p:spPr>
      </p:pic>
      <p:graphicFrame>
        <p:nvGraphicFramePr>
          <p:cNvPr id="4" name="3 Tabla"/>
          <p:cNvGraphicFramePr>
            <a:graphicFrameLocks noGrp="1"/>
          </p:cNvGraphicFramePr>
          <p:nvPr/>
        </p:nvGraphicFramePr>
        <p:xfrm>
          <a:off x="357158" y="2500306"/>
          <a:ext cx="8286808" cy="1643074"/>
        </p:xfrm>
        <a:graphic>
          <a:graphicData uri="http://schemas.openxmlformats.org/drawingml/2006/table">
            <a:tbl>
              <a:tblPr/>
              <a:tblGrid>
                <a:gridCol w="1976259"/>
                <a:gridCol w="718641"/>
                <a:gridCol w="373908"/>
                <a:gridCol w="373908"/>
                <a:gridCol w="373908"/>
                <a:gridCol w="373908"/>
                <a:gridCol w="373908"/>
                <a:gridCol w="373908"/>
                <a:gridCol w="373908"/>
                <a:gridCol w="373908"/>
                <a:gridCol w="373908"/>
                <a:gridCol w="373908"/>
                <a:gridCol w="373908"/>
                <a:gridCol w="373908"/>
                <a:gridCol w="462070"/>
                <a:gridCol w="642942"/>
              </a:tblGrid>
              <a:tr h="419349">
                <a:tc rowSpan="2">
                  <a:txBody>
                    <a:bodyPr/>
                    <a:lstStyle/>
                    <a:p>
                      <a:pPr algn="just">
                        <a:lnSpc>
                          <a:spcPct val="115000"/>
                        </a:lnSpc>
                        <a:spcAft>
                          <a:spcPts val="0"/>
                        </a:spcAft>
                      </a:pPr>
                      <a:endParaRPr lang="es-PE" sz="800" dirty="0">
                        <a:latin typeface="Calibri"/>
                        <a:ea typeface="Calibri"/>
                        <a:cs typeface="Times New Roman"/>
                      </a:endParaRPr>
                    </a:p>
                    <a:p>
                      <a:pPr algn="just">
                        <a:lnSpc>
                          <a:spcPct val="115000"/>
                        </a:lnSpc>
                        <a:spcAft>
                          <a:spcPts val="0"/>
                        </a:spcAft>
                      </a:pPr>
                      <a:r>
                        <a:rPr lang="es-PE" sz="1400" b="1" dirty="0">
                          <a:latin typeface="Arial Narrow"/>
                          <a:ea typeface="Calibri"/>
                          <a:cs typeface="Times New Roman"/>
                        </a:rPr>
                        <a:t>ACTIVIDADES  MEF</a:t>
                      </a:r>
                      <a:r>
                        <a:rPr lang="es-PE" sz="1400" b="1" dirty="0">
                          <a:latin typeface="Arial"/>
                          <a:ea typeface="Calibri"/>
                          <a:cs typeface="Times New Roman"/>
                        </a:rPr>
                        <a:t> </a:t>
                      </a:r>
                      <a:endParaRPr lang="es-PE" sz="1400"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PE" sz="1000" b="1">
                          <a:latin typeface="Arial Narrow"/>
                          <a:ea typeface="Calibri"/>
                          <a:cs typeface="Times New Roman"/>
                        </a:rPr>
                        <a:t>UNIDAD</a:t>
                      </a:r>
                      <a:endParaRPr lang="es-PE" sz="1000">
                        <a:latin typeface="Calibri"/>
                        <a:ea typeface="Calibri"/>
                        <a:cs typeface="Times New Roman"/>
                      </a:endParaRPr>
                    </a:p>
                    <a:p>
                      <a:pPr algn="ctr">
                        <a:lnSpc>
                          <a:spcPct val="115000"/>
                        </a:lnSpc>
                        <a:spcAft>
                          <a:spcPts val="0"/>
                        </a:spcAft>
                      </a:pPr>
                      <a:r>
                        <a:rPr lang="es-PE" sz="1000" b="1">
                          <a:latin typeface="Arial Narrow"/>
                          <a:ea typeface="Calibri"/>
                          <a:cs typeface="Times New Roman"/>
                        </a:rPr>
                        <a:t>DE</a:t>
                      </a:r>
                      <a:endParaRPr lang="es-PE" sz="1000">
                        <a:latin typeface="Calibri"/>
                        <a:ea typeface="Calibri"/>
                        <a:cs typeface="Times New Roman"/>
                      </a:endParaRPr>
                    </a:p>
                    <a:p>
                      <a:pPr algn="ctr">
                        <a:lnSpc>
                          <a:spcPct val="115000"/>
                        </a:lnSpc>
                        <a:spcAft>
                          <a:spcPts val="1000"/>
                        </a:spcAft>
                      </a:pPr>
                      <a:r>
                        <a:rPr lang="es-PE" sz="1000" b="1">
                          <a:latin typeface="Arial Narrow"/>
                          <a:ea typeface="Calibri"/>
                          <a:cs typeface="Times New Roman"/>
                        </a:rPr>
                        <a:t>MEDIDA</a:t>
                      </a:r>
                      <a:endParaRPr lang="es-PE" sz="100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algn="just">
                        <a:lnSpc>
                          <a:spcPct val="115000"/>
                        </a:lnSpc>
                        <a:spcAft>
                          <a:spcPts val="0"/>
                        </a:spcAft>
                      </a:pPr>
                      <a:r>
                        <a:rPr lang="es-PE" sz="1100" b="1" dirty="0">
                          <a:latin typeface="Arial Narrow"/>
                          <a:ea typeface="Calibri"/>
                          <a:cs typeface="Times New Roman"/>
                        </a:rPr>
                        <a:t>MESES</a:t>
                      </a:r>
                      <a:endParaRPr lang="es-PE" sz="1100"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rowSpan="2">
                  <a:txBody>
                    <a:bodyPr/>
                    <a:lstStyle/>
                    <a:p>
                      <a:pPr algn="just">
                        <a:lnSpc>
                          <a:spcPct val="115000"/>
                        </a:lnSpc>
                        <a:spcAft>
                          <a:spcPts val="1000"/>
                        </a:spcAft>
                      </a:pPr>
                      <a:r>
                        <a:rPr lang="es-PE" sz="1000" b="1" dirty="0">
                          <a:latin typeface="Arial Narrow"/>
                          <a:ea typeface="Calibri"/>
                          <a:cs typeface="Times New Roman"/>
                        </a:rPr>
                        <a:t>TOTAL S/.</a:t>
                      </a:r>
                      <a:endParaRPr lang="es-PE" sz="1000"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257">
                <a:tc vMerge="1">
                  <a:txBody>
                    <a:bodyPr/>
                    <a:lstStyle/>
                    <a:p>
                      <a:endParaRPr lang="es-PE"/>
                    </a:p>
                  </a:txBody>
                  <a:tcPr/>
                </a:tc>
                <a:tc vMerge="1">
                  <a:txBody>
                    <a:bodyPr/>
                    <a:lstStyle/>
                    <a:p>
                      <a:endParaRPr lang="es-PE"/>
                    </a:p>
                  </a:txBody>
                  <a:tcPr/>
                </a:tc>
                <a:tc>
                  <a:txBody>
                    <a:bodyPr/>
                    <a:lstStyle/>
                    <a:p>
                      <a:pPr>
                        <a:lnSpc>
                          <a:spcPct val="115000"/>
                        </a:lnSpc>
                        <a:spcAft>
                          <a:spcPts val="0"/>
                        </a:spcAft>
                      </a:pPr>
                      <a:r>
                        <a:rPr lang="es-PE" sz="900" b="1" dirty="0">
                          <a:latin typeface="Arial Narrow"/>
                          <a:ea typeface="Calibri"/>
                          <a:cs typeface="Times New Roman"/>
                        </a:rPr>
                        <a:t>ENE</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FEB.</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MZO</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ABR.</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MAY</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JUN</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JUL</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AGT.</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SET.</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OCT</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NOV</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DIC</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smtClean="0">
                          <a:latin typeface="Arial Narrow"/>
                          <a:ea typeface="Calibri"/>
                          <a:cs typeface="Times New Roman"/>
                        </a:rPr>
                        <a:t>TOTAL</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PE"/>
                    </a:p>
                  </a:txBody>
                  <a:tcPr/>
                </a:tc>
              </a:tr>
              <a:tr h="713468">
                <a:tc>
                  <a:txBody>
                    <a:bodyPr/>
                    <a:lstStyle/>
                    <a:p>
                      <a:pPr algn="just">
                        <a:lnSpc>
                          <a:spcPct val="115000"/>
                        </a:lnSpc>
                        <a:spcAft>
                          <a:spcPts val="0"/>
                        </a:spcAft>
                      </a:pPr>
                      <a:r>
                        <a:rPr lang="es-PE" sz="1100" b="1" dirty="0">
                          <a:latin typeface="Arial Narrow"/>
                          <a:ea typeface="Calibri"/>
                          <a:cs typeface="Times New Roman"/>
                        </a:rPr>
                        <a:t>26621 – Revisión y actualización periódica y oportuna de los </a:t>
                      </a:r>
                      <a:r>
                        <a:rPr lang="es-PE" sz="1100" b="1" dirty="0" smtClean="0">
                          <a:latin typeface="Arial Narrow"/>
                          <a:ea typeface="Calibri"/>
                          <a:cs typeface="Times New Roman"/>
                        </a:rPr>
                        <a:t>currículos</a:t>
                      </a:r>
                      <a:endParaRPr lang="es-PE" sz="1100"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000" b="1" dirty="0" err="1">
                          <a:latin typeface="Arial"/>
                          <a:ea typeface="Calibri"/>
                          <a:cs typeface="Times New Roman"/>
                        </a:rPr>
                        <a:t>Currícula</a:t>
                      </a:r>
                      <a:endParaRPr lang="es-PE" sz="1000"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a:latin typeface="Arial Narrow"/>
                          <a:ea typeface="Calibri"/>
                          <a:cs typeface="Times New Roman"/>
                        </a:rPr>
                        <a:t>0</a:t>
                      </a: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a:latin typeface="Arial Narrow"/>
                          <a:ea typeface="Calibri"/>
                          <a:cs typeface="Times New Roman"/>
                        </a:rPr>
                        <a:t>0</a:t>
                      </a: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a:latin typeface="Arial Narrow"/>
                          <a:ea typeface="Calibri"/>
                          <a:cs typeface="Times New Roman"/>
                        </a:rPr>
                        <a:t>0</a:t>
                      </a: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a:latin typeface="Arial Narrow"/>
                          <a:ea typeface="Calibri"/>
                          <a:cs typeface="Times New Roman"/>
                        </a:rPr>
                        <a:t>0</a:t>
                      </a: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a:latin typeface="Arial Narrow"/>
                          <a:ea typeface="Calibri"/>
                          <a:cs typeface="Times New Roman"/>
                        </a:rPr>
                        <a:t>0</a:t>
                      </a: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a:latin typeface="Arial Narrow"/>
                          <a:ea typeface="Calibri"/>
                          <a:cs typeface="Times New Roman"/>
                        </a:rPr>
                        <a:t>0</a:t>
                      </a: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a:latin typeface="Arial Narrow"/>
                          <a:ea typeface="Calibri"/>
                          <a:cs typeface="Times New Roman"/>
                        </a:rPr>
                        <a:t>0</a:t>
                      </a: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a:latin typeface="Arial Narrow"/>
                          <a:ea typeface="Calibri"/>
                          <a:cs typeface="Times New Roman"/>
                        </a:rPr>
                        <a:t>1</a:t>
                      </a: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a:latin typeface="Arial Narrow"/>
                          <a:ea typeface="Calibri"/>
                          <a:cs typeface="Times New Roman"/>
                        </a:rPr>
                        <a:t>0</a:t>
                      </a: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a:latin typeface="Arial Narrow"/>
                          <a:ea typeface="Calibri"/>
                          <a:cs typeface="Times New Roman"/>
                        </a:rPr>
                        <a:t>0</a:t>
                      </a: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b="1" dirty="0" smtClean="0">
                          <a:latin typeface="Calibri"/>
                          <a:ea typeface="Calibri"/>
                          <a:cs typeface="Times New Roman"/>
                        </a:rPr>
                        <a:t>0</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a:latin typeface="Arial Narrow"/>
                          <a:ea typeface="Calibri"/>
                          <a:cs typeface="Times New Roman"/>
                        </a:rPr>
                        <a:t>0</a:t>
                      </a: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1</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PE" sz="800"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357160" y="4429132"/>
          <a:ext cx="8286810" cy="1643074"/>
        </p:xfrm>
        <a:graphic>
          <a:graphicData uri="http://schemas.openxmlformats.org/drawingml/2006/table">
            <a:tbl>
              <a:tblPr/>
              <a:tblGrid>
                <a:gridCol w="1857386"/>
                <a:gridCol w="622460"/>
                <a:gridCol w="661293"/>
                <a:gridCol w="344070"/>
                <a:gridCol w="344070"/>
                <a:gridCol w="344070"/>
                <a:gridCol w="344070"/>
                <a:gridCol w="344070"/>
                <a:gridCol w="344070"/>
                <a:gridCol w="344070"/>
                <a:gridCol w="344070"/>
                <a:gridCol w="344070"/>
                <a:gridCol w="344070"/>
                <a:gridCol w="344070"/>
                <a:gridCol w="344070"/>
                <a:gridCol w="425196"/>
                <a:gridCol w="591635"/>
              </a:tblGrid>
              <a:tr h="419349">
                <a:tc rowSpan="2">
                  <a:txBody>
                    <a:bodyPr/>
                    <a:lstStyle/>
                    <a:p>
                      <a:pPr algn="just">
                        <a:lnSpc>
                          <a:spcPct val="115000"/>
                        </a:lnSpc>
                        <a:spcAft>
                          <a:spcPts val="0"/>
                        </a:spcAft>
                      </a:pPr>
                      <a:endParaRPr lang="es-PE" sz="800" dirty="0">
                        <a:latin typeface="Calibri"/>
                        <a:ea typeface="Calibri"/>
                        <a:cs typeface="Times New Roman"/>
                      </a:endParaRPr>
                    </a:p>
                    <a:p>
                      <a:pPr algn="just">
                        <a:lnSpc>
                          <a:spcPct val="115000"/>
                        </a:lnSpc>
                        <a:spcAft>
                          <a:spcPts val="0"/>
                        </a:spcAft>
                      </a:pPr>
                      <a:r>
                        <a:rPr lang="es-PE" sz="1400" b="1" dirty="0" smtClean="0">
                          <a:latin typeface="Arial Narrow"/>
                          <a:ea typeface="Calibri"/>
                          <a:cs typeface="Times New Roman"/>
                        </a:rPr>
                        <a:t>TAREA</a:t>
                      </a:r>
                      <a:endParaRPr lang="es-PE" sz="1400"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PE" sz="1000" b="1">
                          <a:latin typeface="Arial Narrow"/>
                          <a:ea typeface="Calibri"/>
                          <a:cs typeface="Times New Roman"/>
                        </a:rPr>
                        <a:t>UNIDAD</a:t>
                      </a:r>
                      <a:endParaRPr lang="es-PE" sz="1000">
                        <a:latin typeface="Calibri"/>
                        <a:ea typeface="Calibri"/>
                        <a:cs typeface="Times New Roman"/>
                      </a:endParaRPr>
                    </a:p>
                    <a:p>
                      <a:pPr algn="ctr">
                        <a:lnSpc>
                          <a:spcPct val="115000"/>
                        </a:lnSpc>
                        <a:spcAft>
                          <a:spcPts val="0"/>
                        </a:spcAft>
                      </a:pPr>
                      <a:r>
                        <a:rPr lang="es-PE" sz="1000" b="1">
                          <a:latin typeface="Arial Narrow"/>
                          <a:ea typeface="Calibri"/>
                          <a:cs typeface="Times New Roman"/>
                        </a:rPr>
                        <a:t>DE</a:t>
                      </a:r>
                      <a:endParaRPr lang="es-PE" sz="1000">
                        <a:latin typeface="Calibri"/>
                        <a:ea typeface="Calibri"/>
                        <a:cs typeface="Times New Roman"/>
                      </a:endParaRPr>
                    </a:p>
                    <a:p>
                      <a:pPr algn="ctr">
                        <a:lnSpc>
                          <a:spcPct val="115000"/>
                        </a:lnSpc>
                        <a:spcAft>
                          <a:spcPts val="1000"/>
                        </a:spcAft>
                      </a:pPr>
                      <a:r>
                        <a:rPr lang="es-PE" sz="1000" b="1">
                          <a:latin typeface="Arial Narrow"/>
                          <a:ea typeface="Calibri"/>
                          <a:cs typeface="Times New Roman"/>
                        </a:rPr>
                        <a:t>MEDIDA</a:t>
                      </a:r>
                      <a:endParaRPr lang="es-PE" sz="100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1000"/>
                        </a:spcAft>
                      </a:pPr>
                      <a:endParaRPr lang="es-ES" sz="1000" b="1" dirty="0" smtClean="0">
                        <a:latin typeface="Calibri"/>
                        <a:ea typeface="Calibri"/>
                        <a:cs typeface="Times New Roman"/>
                      </a:endParaRPr>
                    </a:p>
                    <a:p>
                      <a:pPr algn="ctr">
                        <a:lnSpc>
                          <a:spcPct val="115000"/>
                        </a:lnSpc>
                        <a:spcAft>
                          <a:spcPts val="1000"/>
                        </a:spcAft>
                      </a:pPr>
                      <a:r>
                        <a:rPr lang="es-ES" sz="1000" b="1" dirty="0" smtClean="0">
                          <a:latin typeface="Calibri"/>
                          <a:ea typeface="Calibri"/>
                          <a:cs typeface="Times New Roman"/>
                        </a:rPr>
                        <a:t>RESPON-SABLE</a:t>
                      </a:r>
                      <a:r>
                        <a:rPr lang="es-ES" sz="1000" dirty="0" smtClean="0">
                          <a:latin typeface="Calibri"/>
                          <a:ea typeface="Calibri"/>
                          <a:cs typeface="Times New Roman"/>
                        </a:rPr>
                        <a:t>S</a:t>
                      </a:r>
                      <a:endParaRPr lang="es-PE" sz="1000"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algn="just">
                        <a:lnSpc>
                          <a:spcPct val="115000"/>
                        </a:lnSpc>
                        <a:spcAft>
                          <a:spcPts val="0"/>
                        </a:spcAft>
                      </a:pPr>
                      <a:r>
                        <a:rPr lang="es-PE" sz="1100" b="1" dirty="0">
                          <a:latin typeface="Arial Narrow"/>
                          <a:ea typeface="Calibri"/>
                          <a:cs typeface="Times New Roman"/>
                        </a:rPr>
                        <a:t>MESES</a:t>
                      </a:r>
                      <a:endParaRPr lang="es-PE" sz="1100"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rowSpan="2">
                  <a:txBody>
                    <a:bodyPr/>
                    <a:lstStyle/>
                    <a:p>
                      <a:pPr algn="just">
                        <a:lnSpc>
                          <a:spcPct val="115000"/>
                        </a:lnSpc>
                        <a:spcAft>
                          <a:spcPts val="1000"/>
                        </a:spcAft>
                      </a:pPr>
                      <a:r>
                        <a:rPr lang="es-PE" sz="1000" b="1" dirty="0">
                          <a:latin typeface="Arial Narrow"/>
                          <a:ea typeface="Calibri"/>
                          <a:cs typeface="Times New Roman"/>
                        </a:rPr>
                        <a:t>TOTAL S/.</a:t>
                      </a:r>
                      <a:endParaRPr lang="es-PE" sz="1000"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257">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nSpc>
                          <a:spcPct val="115000"/>
                        </a:lnSpc>
                        <a:spcAft>
                          <a:spcPts val="0"/>
                        </a:spcAft>
                      </a:pPr>
                      <a:r>
                        <a:rPr lang="es-PE" sz="900" b="1" dirty="0">
                          <a:latin typeface="Arial Narrow"/>
                          <a:ea typeface="Calibri"/>
                          <a:cs typeface="Times New Roman"/>
                        </a:rPr>
                        <a:t>ENE</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FEB.</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MZO</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ABR.</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MAY</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JUN</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JUL</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AGT.</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SET.</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OCT</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NOV</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DIC</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smtClean="0">
                          <a:latin typeface="Arial Narrow"/>
                          <a:ea typeface="Calibri"/>
                          <a:cs typeface="Times New Roman"/>
                        </a:rPr>
                        <a:t>TOTAL</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PE"/>
                    </a:p>
                  </a:txBody>
                  <a:tcPr/>
                </a:tc>
              </a:tr>
              <a:tr h="713468">
                <a:tc>
                  <a:txBody>
                    <a:bodyPr/>
                    <a:lstStyle/>
                    <a:p>
                      <a:pPr algn="just">
                        <a:lnSpc>
                          <a:spcPct val="115000"/>
                        </a:lnSpc>
                        <a:spcAft>
                          <a:spcPts val="0"/>
                        </a:spcAft>
                      </a:pPr>
                      <a:endParaRPr lang="es-PE" sz="1100"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PE" sz="1000"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PE" sz="10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0</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0</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0</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0</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0</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0</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0</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1</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0</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0</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b="1" dirty="0" smtClean="0">
                          <a:latin typeface="Calibri"/>
                          <a:ea typeface="Calibri"/>
                          <a:cs typeface="Times New Roman"/>
                        </a:rPr>
                        <a:t>0</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0</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1</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PE" sz="800"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35" descr="http://profile.ak.fbcdn.net/hprofile-ak-snc4/50413_43801156704_2314_n.jpg"/>
          <p:cNvPicPr>
            <a:picLocks noChangeAspect="1" noChangeArrowheads="1"/>
          </p:cNvPicPr>
          <p:nvPr/>
        </p:nvPicPr>
        <p:blipFill>
          <a:blip r:embed="rId3" cstate="print">
            <a:lum/>
          </a:blip>
          <a:srcRect/>
          <a:stretch>
            <a:fillRect/>
          </a:stretch>
        </p:blipFill>
        <p:spPr bwMode="auto">
          <a:xfrm>
            <a:off x="1285852" y="4572008"/>
            <a:ext cx="505117" cy="500066"/>
          </a:xfrm>
          <a:prstGeom prst="ellipse">
            <a:avLst/>
          </a:prstGeom>
          <a:noFill/>
          <a:ln w="28575">
            <a:solidFill>
              <a:srgbClr val="FFC000"/>
            </a:solidFill>
          </a:ln>
        </p:spPr>
      </p:pic>
      <p:sp>
        <p:nvSpPr>
          <p:cNvPr id="7" name="6 CuadroTexto"/>
          <p:cNvSpPr txBox="1"/>
          <p:nvPr/>
        </p:nvSpPr>
        <p:spPr>
          <a:xfrm>
            <a:off x="1643042" y="857232"/>
            <a:ext cx="6357982" cy="523220"/>
          </a:xfrm>
          <a:prstGeom prst="rect">
            <a:avLst/>
          </a:prstGeom>
          <a:solidFill>
            <a:srgbClr val="66FF66"/>
          </a:solidFill>
        </p:spPr>
        <p:txBody>
          <a:bodyPr wrap="square" rtlCol="0">
            <a:spAutoFit/>
          </a:bodyPr>
          <a:lstStyle/>
          <a:p>
            <a:pPr algn="ctr"/>
            <a:r>
              <a:rPr lang="es-ES" sz="2800" dirty="0" smtClean="0">
                <a:latin typeface="Algerian" pitchFamily="82" charset="0"/>
              </a:rPr>
              <a:t>Plan  operativo INSTITUCIONAL</a:t>
            </a:r>
            <a:endParaRPr lang="es-PE" sz="2800" dirty="0">
              <a:latin typeface="Algerian" pitchFamily="82" charset="0"/>
            </a:endParaRP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solidFill>
            <a:srgbClr val="FFFF99"/>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11" descr="Facultad_de_Psicologia_UNMSM_logo"/>
          <p:cNvPicPr>
            <a:picLocks noChangeAspect="1" noChangeArrowheads="1"/>
          </p:cNvPicPr>
          <p:nvPr/>
        </p:nvPicPr>
        <p:blipFill>
          <a:blip r:embed="rId2" cstate="print"/>
          <a:srcRect/>
          <a:stretch>
            <a:fillRect/>
          </a:stretch>
        </p:blipFill>
        <p:spPr bwMode="auto">
          <a:xfrm>
            <a:off x="133351" y="123825"/>
            <a:ext cx="2081195" cy="518447"/>
          </a:xfrm>
          <a:prstGeom prst="rect">
            <a:avLst/>
          </a:prstGeom>
          <a:noFill/>
          <a:ln w="9525">
            <a:noFill/>
            <a:miter lim="800000"/>
            <a:headEnd/>
            <a:tailEnd/>
          </a:ln>
        </p:spPr>
      </p:pic>
      <p:graphicFrame>
        <p:nvGraphicFramePr>
          <p:cNvPr id="4" name="3 Tabla"/>
          <p:cNvGraphicFramePr>
            <a:graphicFrameLocks noGrp="1"/>
          </p:cNvGraphicFramePr>
          <p:nvPr/>
        </p:nvGraphicFramePr>
        <p:xfrm>
          <a:off x="357158" y="1785926"/>
          <a:ext cx="8286805" cy="1643074"/>
        </p:xfrm>
        <a:graphic>
          <a:graphicData uri="http://schemas.openxmlformats.org/drawingml/2006/table">
            <a:tbl>
              <a:tblPr/>
              <a:tblGrid>
                <a:gridCol w="2142486"/>
                <a:gridCol w="779087"/>
                <a:gridCol w="405358"/>
                <a:gridCol w="405358"/>
                <a:gridCol w="405358"/>
                <a:gridCol w="405358"/>
                <a:gridCol w="405358"/>
                <a:gridCol w="405358"/>
                <a:gridCol w="405358"/>
                <a:gridCol w="405358"/>
                <a:gridCol w="405358"/>
                <a:gridCol w="405358"/>
                <a:gridCol w="405358"/>
                <a:gridCol w="405358"/>
                <a:gridCol w="500936"/>
              </a:tblGrid>
              <a:tr h="419349">
                <a:tc rowSpan="2">
                  <a:txBody>
                    <a:bodyPr/>
                    <a:lstStyle/>
                    <a:p>
                      <a:pPr algn="just">
                        <a:lnSpc>
                          <a:spcPct val="115000"/>
                        </a:lnSpc>
                        <a:spcAft>
                          <a:spcPts val="0"/>
                        </a:spcAft>
                      </a:pPr>
                      <a:endParaRPr lang="es-PE" sz="800" dirty="0">
                        <a:latin typeface="Calibri"/>
                        <a:ea typeface="Calibri"/>
                        <a:cs typeface="Times New Roman"/>
                      </a:endParaRPr>
                    </a:p>
                    <a:p>
                      <a:pPr algn="just">
                        <a:lnSpc>
                          <a:spcPct val="115000"/>
                        </a:lnSpc>
                        <a:spcAft>
                          <a:spcPts val="0"/>
                        </a:spcAft>
                      </a:pPr>
                      <a:r>
                        <a:rPr lang="es-PE" sz="1400" b="1" dirty="0">
                          <a:latin typeface="Arial Narrow"/>
                          <a:ea typeface="Calibri"/>
                          <a:cs typeface="Times New Roman"/>
                        </a:rPr>
                        <a:t>ACTIVIDADES  MEF</a:t>
                      </a:r>
                      <a:r>
                        <a:rPr lang="es-PE" sz="1400" b="1" dirty="0">
                          <a:latin typeface="Arial"/>
                          <a:ea typeface="Calibri"/>
                          <a:cs typeface="Times New Roman"/>
                        </a:rPr>
                        <a:t> </a:t>
                      </a:r>
                      <a:endParaRPr lang="es-PE" sz="1400"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PE" sz="1000" b="1">
                          <a:latin typeface="Arial Narrow"/>
                          <a:ea typeface="Calibri"/>
                          <a:cs typeface="Times New Roman"/>
                        </a:rPr>
                        <a:t>UNIDAD</a:t>
                      </a:r>
                      <a:endParaRPr lang="es-PE" sz="1000">
                        <a:latin typeface="Calibri"/>
                        <a:ea typeface="Calibri"/>
                        <a:cs typeface="Times New Roman"/>
                      </a:endParaRPr>
                    </a:p>
                    <a:p>
                      <a:pPr algn="ctr">
                        <a:lnSpc>
                          <a:spcPct val="115000"/>
                        </a:lnSpc>
                        <a:spcAft>
                          <a:spcPts val="0"/>
                        </a:spcAft>
                      </a:pPr>
                      <a:r>
                        <a:rPr lang="es-PE" sz="1000" b="1">
                          <a:latin typeface="Arial Narrow"/>
                          <a:ea typeface="Calibri"/>
                          <a:cs typeface="Times New Roman"/>
                        </a:rPr>
                        <a:t>DE</a:t>
                      </a:r>
                      <a:endParaRPr lang="es-PE" sz="1000">
                        <a:latin typeface="Calibri"/>
                        <a:ea typeface="Calibri"/>
                        <a:cs typeface="Times New Roman"/>
                      </a:endParaRPr>
                    </a:p>
                    <a:p>
                      <a:pPr algn="ctr">
                        <a:lnSpc>
                          <a:spcPct val="115000"/>
                        </a:lnSpc>
                        <a:spcAft>
                          <a:spcPts val="1000"/>
                        </a:spcAft>
                      </a:pPr>
                      <a:r>
                        <a:rPr lang="es-PE" sz="1000" b="1">
                          <a:latin typeface="Arial Narrow"/>
                          <a:ea typeface="Calibri"/>
                          <a:cs typeface="Times New Roman"/>
                        </a:rPr>
                        <a:t>MEDIDA</a:t>
                      </a:r>
                      <a:endParaRPr lang="es-PE" sz="100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algn="just">
                        <a:lnSpc>
                          <a:spcPct val="115000"/>
                        </a:lnSpc>
                        <a:spcAft>
                          <a:spcPts val="0"/>
                        </a:spcAft>
                      </a:pPr>
                      <a:r>
                        <a:rPr lang="es-PE" sz="1100" b="1" dirty="0">
                          <a:latin typeface="Arial Narrow"/>
                          <a:ea typeface="Calibri"/>
                          <a:cs typeface="Times New Roman"/>
                        </a:rPr>
                        <a:t>MESES</a:t>
                      </a:r>
                      <a:endParaRPr lang="es-PE" sz="1100"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r>
              <a:tr h="510257">
                <a:tc vMerge="1">
                  <a:txBody>
                    <a:bodyPr/>
                    <a:lstStyle/>
                    <a:p>
                      <a:endParaRPr lang="es-PE"/>
                    </a:p>
                  </a:txBody>
                  <a:tcPr/>
                </a:tc>
                <a:tc vMerge="1">
                  <a:txBody>
                    <a:bodyPr/>
                    <a:lstStyle/>
                    <a:p>
                      <a:endParaRPr lang="es-PE"/>
                    </a:p>
                  </a:txBody>
                  <a:tcPr/>
                </a:tc>
                <a:tc>
                  <a:txBody>
                    <a:bodyPr/>
                    <a:lstStyle/>
                    <a:p>
                      <a:pPr>
                        <a:lnSpc>
                          <a:spcPct val="115000"/>
                        </a:lnSpc>
                        <a:spcAft>
                          <a:spcPts val="0"/>
                        </a:spcAft>
                      </a:pPr>
                      <a:r>
                        <a:rPr lang="es-PE" sz="900" b="1" dirty="0">
                          <a:latin typeface="Arial Narrow"/>
                          <a:ea typeface="Calibri"/>
                          <a:cs typeface="Times New Roman"/>
                        </a:rPr>
                        <a:t>ENE</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FEB.</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MZO</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ABR.</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MAY</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JUN</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JUL</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AGT.</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SET.</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OCT</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NOV</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DIC</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smtClean="0">
                          <a:latin typeface="Arial Narrow"/>
                          <a:ea typeface="Calibri"/>
                          <a:cs typeface="Times New Roman"/>
                        </a:rPr>
                        <a:t>TOTAL</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468">
                <a:tc>
                  <a:txBody>
                    <a:bodyPr/>
                    <a:lstStyle/>
                    <a:p>
                      <a:pPr algn="just">
                        <a:lnSpc>
                          <a:spcPct val="115000"/>
                        </a:lnSpc>
                        <a:spcAft>
                          <a:spcPts val="0"/>
                        </a:spcAft>
                      </a:pPr>
                      <a:endParaRPr lang="es-PE" sz="1100"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PE" sz="1000"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357160" y="3714752"/>
          <a:ext cx="8358239" cy="1643074"/>
        </p:xfrm>
        <a:graphic>
          <a:graphicData uri="http://schemas.openxmlformats.org/drawingml/2006/table">
            <a:tbl>
              <a:tblPr/>
              <a:tblGrid>
                <a:gridCol w="2017431"/>
                <a:gridCol w="676095"/>
                <a:gridCol w="718275"/>
                <a:gridCol w="373717"/>
                <a:gridCol w="373717"/>
                <a:gridCol w="373717"/>
                <a:gridCol w="373717"/>
                <a:gridCol w="373717"/>
                <a:gridCol w="373717"/>
                <a:gridCol w="373717"/>
                <a:gridCol w="373717"/>
                <a:gridCol w="373717"/>
                <a:gridCol w="373717"/>
                <a:gridCol w="373717"/>
                <a:gridCol w="373717"/>
                <a:gridCol w="461834"/>
              </a:tblGrid>
              <a:tr h="419349">
                <a:tc rowSpan="2">
                  <a:txBody>
                    <a:bodyPr/>
                    <a:lstStyle/>
                    <a:p>
                      <a:pPr algn="just">
                        <a:lnSpc>
                          <a:spcPct val="115000"/>
                        </a:lnSpc>
                        <a:spcAft>
                          <a:spcPts val="0"/>
                        </a:spcAft>
                      </a:pPr>
                      <a:endParaRPr lang="es-PE" sz="800" dirty="0">
                        <a:latin typeface="Calibri"/>
                        <a:ea typeface="Calibri"/>
                        <a:cs typeface="Times New Roman"/>
                      </a:endParaRPr>
                    </a:p>
                    <a:p>
                      <a:pPr algn="just">
                        <a:lnSpc>
                          <a:spcPct val="115000"/>
                        </a:lnSpc>
                        <a:spcAft>
                          <a:spcPts val="0"/>
                        </a:spcAft>
                      </a:pPr>
                      <a:r>
                        <a:rPr lang="es-PE" sz="1400" b="1" dirty="0" smtClean="0">
                          <a:latin typeface="Arial Narrow"/>
                          <a:ea typeface="Calibri"/>
                          <a:cs typeface="Times New Roman"/>
                        </a:rPr>
                        <a:t>TAREA</a:t>
                      </a:r>
                      <a:endParaRPr lang="es-PE" sz="1400"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PE" sz="1000" b="1">
                          <a:latin typeface="Arial Narrow"/>
                          <a:ea typeface="Calibri"/>
                          <a:cs typeface="Times New Roman"/>
                        </a:rPr>
                        <a:t>UNIDAD</a:t>
                      </a:r>
                      <a:endParaRPr lang="es-PE" sz="1000">
                        <a:latin typeface="Calibri"/>
                        <a:ea typeface="Calibri"/>
                        <a:cs typeface="Times New Roman"/>
                      </a:endParaRPr>
                    </a:p>
                    <a:p>
                      <a:pPr algn="ctr">
                        <a:lnSpc>
                          <a:spcPct val="115000"/>
                        </a:lnSpc>
                        <a:spcAft>
                          <a:spcPts val="0"/>
                        </a:spcAft>
                      </a:pPr>
                      <a:r>
                        <a:rPr lang="es-PE" sz="1000" b="1">
                          <a:latin typeface="Arial Narrow"/>
                          <a:ea typeface="Calibri"/>
                          <a:cs typeface="Times New Roman"/>
                        </a:rPr>
                        <a:t>DE</a:t>
                      </a:r>
                      <a:endParaRPr lang="es-PE" sz="1000">
                        <a:latin typeface="Calibri"/>
                        <a:ea typeface="Calibri"/>
                        <a:cs typeface="Times New Roman"/>
                      </a:endParaRPr>
                    </a:p>
                    <a:p>
                      <a:pPr algn="ctr">
                        <a:lnSpc>
                          <a:spcPct val="115000"/>
                        </a:lnSpc>
                        <a:spcAft>
                          <a:spcPts val="1000"/>
                        </a:spcAft>
                      </a:pPr>
                      <a:r>
                        <a:rPr lang="es-PE" sz="1000" b="1">
                          <a:latin typeface="Arial Narrow"/>
                          <a:ea typeface="Calibri"/>
                          <a:cs typeface="Times New Roman"/>
                        </a:rPr>
                        <a:t>MEDIDA</a:t>
                      </a:r>
                      <a:endParaRPr lang="es-PE" sz="100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1000"/>
                        </a:spcAft>
                      </a:pPr>
                      <a:endParaRPr lang="es-ES" sz="1000" b="1" dirty="0" smtClean="0">
                        <a:latin typeface="Calibri"/>
                        <a:ea typeface="Calibri"/>
                        <a:cs typeface="Times New Roman"/>
                      </a:endParaRPr>
                    </a:p>
                    <a:p>
                      <a:pPr algn="ctr">
                        <a:lnSpc>
                          <a:spcPct val="115000"/>
                        </a:lnSpc>
                        <a:spcAft>
                          <a:spcPts val="1000"/>
                        </a:spcAft>
                      </a:pPr>
                      <a:r>
                        <a:rPr lang="es-ES" sz="1000" b="1" dirty="0" smtClean="0">
                          <a:latin typeface="Calibri"/>
                          <a:ea typeface="Calibri"/>
                          <a:cs typeface="Times New Roman"/>
                        </a:rPr>
                        <a:t>RESPON-SABLE</a:t>
                      </a:r>
                      <a:r>
                        <a:rPr lang="es-ES" sz="1000" dirty="0" smtClean="0">
                          <a:latin typeface="Calibri"/>
                          <a:ea typeface="Calibri"/>
                          <a:cs typeface="Times New Roman"/>
                        </a:rPr>
                        <a:t>S</a:t>
                      </a:r>
                      <a:endParaRPr lang="es-PE" sz="1000"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algn="just">
                        <a:lnSpc>
                          <a:spcPct val="115000"/>
                        </a:lnSpc>
                        <a:spcAft>
                          <a:spcPts val="0"/>
                        </a:spcAft>
                      </a:pPr>
                      <a:r>
                        <a:rPr lang="es-PE" sz="1100" b="1" dirty="0">
                          <a:latin typeface="Arial Narrow"/>
                          <a:ea typeface="Calibri"/>
                          <a:cs typeface="Times New Roman"/>
                        </a:rPr>
                        <a:t>MESES</a:t>
                      </a:r>
                      <a:endParaRPr lang="es-PE" sz="1100"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r>
              <a:tr h="510257">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nSpc>
                          <a:spcPct val="115000"/>
                        </a:lnSpc>
                        <a:spcAft>
                          <a:spcPts val="0"/>
                        </a:spcAft>
                      </a:pPr>
                      <a:r>
                        <a:rPr lang="es-PE" sz="900" b="1" dirty="0">
                          <a:latin typeface="Arial Narrow"/>
                          <a:ea typeface="Calibri"/>
                          <a:cs typeface="Times New Roman"/>
                        </a:rPr>
                        <a:t>ENE</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FEB.</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MZO</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ABR.</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MAY</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JUN</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JUL</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AGT.</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SET.</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OCT</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NOV</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a:latin typeface="Arial Narrow"/>
                          <a:ea typeface="Calibri"/>
                          <a:cs typeface="Times New Roman"/>
                        </a:rPr>
                        <a:t>DIC</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900" b="1" dirty="0" smtClean="0">
                          <a:latin typeface="Arial Narrow"/>
                          <a:ea typeface="Calibri"/>
                          <a:cs typeface="Times New Roman"/>
                        </a:rPr>
                        <a:t>TOTAL</a:t>
                      </a: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468">
                <a:tc>
                  <a:txBody>
                    <a:bodyPr/>
                    <a:lstStyle/>
                    <a:p>
                      <a:pPr algn="just">
                        <a:lnSpc>
                          <a:spcPct val="115000"/>
                        </a:lnSpc>
                        <a:spcAft>
                          <a:spcPts val="0"/>
                        </a:spcAft>
                      </a:pPr>
                      <a:endParaRPr lang="es-PE" sz="1100"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PE" sz="1000"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PE" sz="10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35" descr="http://profile.ak.fbcdn.net/hprofile-ak-snc4/50413_43801156704_2314_n.jpg"/>
          <p:cNvPicPr>
            <a:picLocks noChangeAspect="1" noChangeArrowheads="1"/>
          </p:cNvPicPr>
          <p:nvPr/>
        </p:nvPicPr>
        <p:blipFill>
          <a:blip r:embed="rId3" cstate="print">
            <a:lum/>
          </a:blip>
          <a:srcRect/>
          <a:stretch>
            <a:fillRect/>
          </a:stretch>
        </p:blipFill>
        <p:spPr bwMode="auto">
          <a:xfrm>
            <a:off x="1285852" y="3857628"/>
            <a:ext cx="577276" cy="571504"/>
          </a:xfrm>
          <a:prstGeom prst="ellipse">
            <a:avLst/>
          </a:prstGeom>
          <a:noFill/>
          <a:ln w="28575">
            <a:solidFill>
              <a:srgbClr val="FFC000"/>
            </a:solidFill>
          </a:ln>
        </p:spPr>
      </p:pic>
      <p:graphicFrame>
        <p:nvGraphicFramePr>
          <p:cNvPr id="7" name="6 Tabla"/>
          <p:cNvGraphicFramePr>
            <a:graphicFrameLocks noGrp="1"/>
          </p:cNvGraphicFramePr>
          <p:nvPr/>
        </p:nvGraphicFramePr>
        <p:xfrm>
          <a:off x="357158" y="5357826"/>
          <a:ext cx="8358239" cy="713468"/>
        </p:xfrm>
        <a:graphic>
          <a:graphicData uri="http://schemas.openxmlformats.org/drawingml/2006/table">
            <a:tbl>
              <a:tblPr/>
              <a:tblGrid>
                <a:gridCol w="2017431"/>
                <a:gridCol w="676095"/>
                <a:gridCol w="718275"/>
                <a:gridCol w="373717"/>
                <a:gridCol w="373717"/>
                <a:gridCol w="373717"/>
                <a:gridCol w="373717"/>
                <a:gridCol w="373717"/>
                <a:gridCol w="373717"/>
                <a:gridCol w="373717"/>
                <a:gridCol w="373717"/>
                <a:gridCol w="373717"/>
                <a:gridCol w="373717"/>
                <a:gridCol w="373717"/>
                <a:gridCol w="373717"/>
                <a:gridCol w="461834"/>
              </a:tblGrid>
              <a:tr h="713468">
                <a:tc>
                  <a:txBody>
                    <a:bodyPr/>
                    <a:lstStyle/>
                    <a:p>
                      <a:pPr algn="just">
                        <a:lnSpc>
                          <a:spcPct val="115000"/>
                        </a:lnSpc>
                        <a:spcAft>
                          <a:spcPts val="0"/>
                        </a:spcAft>
                      </a:pPr>
                      <a:endParaRPr lang="es-PE" sz="1100"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PE" sz="1000"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PE" sz="10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PE" sz="900" b="1" dirty="0">
                        <a:latin typeface="Calibri"/>
                        <a:ea typeface="Calibri"/>
                        <a:cs typeface="Times New Roman"/>
                      </a:endParaRPr>
                    </a:p>
                  </a:txBody>
                  <a:tcPr marL="49722" marR="49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7 CuadroTexto"/>
          <p:cNvSpPr txBox="1"/>
          <p:nvPr/>
        </p:nvSpPr>
        <p:spPr>
          <a:xfrm>
            <a:off x="1643042" y="857232"/>
            <a:ext cx="6357982" cy="523220"/>
          </a:xfrm>
          <a:prstGeom prst="rect">
            <a:avLst/>
          </a:prstGeom>
          <a:solidFill>
            <a:srgbClr val="66FF66"/>
          </a:solidFill>
        </p:spPr>
        <p:txBody>
          <a:bodyPr wrap="square" rtlCol="0">
            <a:spAutoFit/>
          </a:bodyPr>
          <a:lstStyle/>
          <a:p>
            <a:pPr algn="ctr"/>
            <a:r>
              <a:rPr lang="es-ES" sz="2800" dirty="0" smtClean="0">
                <a:latin typeface="Algerian" pitchFamily="82" charset="0"/>
              </a:rPr>
              <a:t>Plan  operativo INSTITUCIONAL</a:t>
            </a:r>
            <a:endParaRPr lang="es-PE" sz="2800" dirty="0">
              <a:latin typeface="Algerian" pitchFamily="82" charset="0"/>
            </a:endParaRPr>
          </a:p>
        </p:txBody>
      </p:sp>
    </p:spTree>
  </p:cSld>
  <p:clrMapOvr>
    <a:masterClrMapping/>
  </p:clrMapOvr>
  <p:transition>
    <p:cover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5" name="Picture 35" descr="http://profile.ak.fbcdn.net/hprofile-ak-snc4/50413_43801156704_2314_n.jpg"/>
          <p:cNvPicPr>
            <a:picLocks noChangeAspect="1" noChangeArrowheads="1"/>
          </p:cNvPicPr>
          <p:nvPr/>
        </p:nvPicPr>
        <p:blipFill>
          <a:blip r:embed="rId2" cstate="print">
            <a:lum/>
          </a:blip>
          <a:srcRect/>
          <a:stretch>
            <a:fillRect/>
          </a:stretch>
        </p:blipFill>
        <p:spPr bwMode="auto">
          <a:xfrm>
            <a:off x="357190" y="214290"/>
            <a:ext cx="577277" cy="571504"/>
          </a:xfrm>
          <a:prstGeom prst="ellipse">
            <a:avLst/>
          </a:prstGeom>
          <a:noFill/>
          <a:ln w="57150">
            <a:solidFill>
              <a:schemeClr val="accent1"/>
            </a:solidFill>
          </a:ln>
        </p:spPr>
      </p:pic>
      <p:sp>
        <p:nvSpPr>
          <p:cNvPr id="6" name="5 CuadroTexto"/>
          <p:cNvSpPr txBox="1"/>
          <p:nvPr/>
        </p:nvSpPr>
        <p:spPr>
          <a:xfrm>
            <a:off x="928694" y="214290"/>
            <a:ext cx="1857388" cy="523220"/>
          </a:xfrm>
          <a:prstGeom prst="rect">
            <a:avLst/>
          </a:prstGeom>
          <a:noFill/>
        </p:spPr>
        <p:txBody>
          <a:bodyPr wrap="square" rtlCol="0">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2800" dirty="0" smtClean="0">
                <a:ln w="18415" cmpd="sng">
                  <a:solidFill>
                    <a:srgbClr val="FFFFFF"/>
                  </a:solidFill>
                  <a:prstDash val="solid"/>
                </a:ln>
                <a:solidFill>
                  <a:schemeClr val="accent1">
                    <a:lumMod val="75000"/>
                  </a:schemeClr>
                </a:solidFill>
                <a:effectLst>
                  <a:outerShdw blurRad="63500" dir="3600000" algn="tl" rotWithShape="0">
                    <a:srgbClr val="000000">
                      <a:alpha val="70000"/>
                    </a:srgbClr>
                  </a:outerShdw>
                </a:effectLst>
                <a:latin typeface="Broadway" pitchFamily="82" charset="0"/>
              </a:rPr>
              <a:t>C A </a:t>
            </a:r>
            <a:r>
              <a:rPr lang="es-ES_tradnl" sz="2800" dirty="0" err="1" smtClean="0">
                <a:ln w="18415" cmpd="sng">
                  <a:solidFill>
                    <a:srgbClr val="FFFFFF"/>
                  </a:solidFill>
                  <a:prstDash val="solid"/>
                </a:ln>
                <a:solidFill>
                  <a:schemeClr val="accent1">
                    <a:lumMod val="75000"/>
                  </a:schemeClr>
                </a:solidFill>
                <a:effectLst>
                  <a:outerShdw blurRad="63500" dir="3600000" algn="tl" rotWithShape="0">
                    <a:srgbClr val="000000">
                      <a:alpha val="70000"/>
                    </a:srgbClr>
                  </a:outerShdw>
                </a:effectLst>
                <a:latin typeface="Broadway" pitchFamily="82" charset="0"/>
              </a:rPr>
              <a:t>A</a:t>
            </a:r>
            <a:endParaRPr lang="es-PE" sz="2800" dirty="0">
              <a:ln w="18415" cmpd="sng">
                <a:solidFill>
                  <a:srgbClr val="FFFFFF"/>
                </a:solidFill>
                <a:prstDash val="solid"/>
              </a:ln>
              <a:solidFill>
                <a:schemeClr val="accent1">
                  <a:lumMod val="75000"/>
                </a:schemeClr>
              </a:solidFill>
              <a:effectLst>
                <a:outerShdw blurRad="63500" dir="3600000" algn="tl" rotWithShape="0">
                  <a:srgbClr val="000000">
                    <a:alpha val="70000"/>
                  </a:srgbClr>
                </a:outerShdw>
              </a:effectLst>
              <a:latin typeface="Broadway" pitchFamily="82" charset="0"/>
            </a:endParaRPr>
          </a:p>
        </p:txBody>
      </p:sp>
      <p:cxnSp>
        <p:nvCxnSpPr>
          <p:cNvPr id="7" name="6 Conector recto"/>
          <p:cNvCxnSpPr/>
          <p:nvPr/>
        </p:nvCxnSpPr>
        <p:spPr>
          <a:xfrm>
            <a:off x="857256" y="785794"/>
            <a:ext cx="3000396" cy="1588"/>
          </a:xfrm>
          <a:prstGeom prst="line">
            <a:avLst/>
          </a:prstGeom>
          <a:ln>
            <a:solidFill>
              <a:schemeClr val="accent1"/>
            </a:solidFill>
          </a:ln>
        </p:spPr>
        <p:style>
          <a:lnRef idx="3">
            <a:schemeClr val="accent5"/>
          </a:lnRef>
          <a:fillRef idx="0">
            <a:schemeClr val="accent5"/>
          </a:fillRef>
          <a:effectRef idx="2">
            <a:schemeClr val="accent5"/>
          </a:effectRef>
          <a:fontRef idx="minor">
            <a:schemeClr val="tx1"/>
          </a:fontRef>
        </p:style>
      </p:cxnSp>
      <p:sp>
        <p:nvSpPr>
          <p:cNvPr id="8" name="7 CuadroTexto"/>
          <p:cNvSpPr txBox="1"/>
          <p:nvPr/>
        </p:nvSpPr>
        <p:spPr>
          <a:xfrm>
            <a:off x="0" y="857232"/>
            <a:ext cx="4000560" cy="230832"/>
          </a:xfrm>
          <a:prstGeom prst="rect">
            <a:avLst/>
          </a:prstGeom>
          <a:noFill/>
        </p:spPr>
        <p:txBody>
          <a:bodyPr wrap="square" rtlCol="0">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doni MT Black" pitchFamily="18" charset="0"/>
              </a:rPr>
              <a:t>             </a:t>
            </a:r>
            <a:r>
              <a:rPr lang="es-ES_tradnl" sz="900" dirty="0" smtClean="0">
                <a:ln w="18415" cmpd="sng">
                  <a:solidFill>
                    <a:srgbClr val="FFFFFF"/>
                  </a:solidFill>
                  <a:prstDash val="solid"/>
                </a:ln>
                <a:solidFill>
                  <a:schemeClr val="accent1">
                    <a:lumMod val="75000"/>
                  </a:schemeClr>
                </a:solidFill>
                <a:effectLst>
                  <a:outerShdw blurRad="63500" dir="3600000" algn="tl" rotWithShape="0">
                    <a:srgbClr val="000000">
                      <a:alpha val="70000"/>
                    </a:srgbClr>
                  </a:outerShdw>
                </a:effectLst>
                <a:latin typeface="Bodoni MT Black" pitchFamily="18" charset="0"/>
              </a:rPr>
              <a:t>UNIDAD DE CALIDAD ACADEMICA Y ACREDITACION</a:t>
            </a:r>
            <a:endParaRPr lang="es-PE" sz="900" b="1" dirty="0">
              <a:ln w="10541" cmpd="sng">
                <a:solidFill>
                  <a:schemeClr val="accent1">
                    <a:shade val="88000"/>
                    <a:satMod val="110000"/>
                  </a:schemeClr>
                </a:solidFill>
                <a:prstDash val="solid"/>
              </a:ln>
              <a:solidFill>
                <a:schemeClr val="accent1">
                  <a:lumMod val="75000"/>
                </a:schemeClr>
              </a:solidFill>
              <a:latin typeface="Bodoni MT Black" pitchFamily="18" charset="0"/>
            </a:endParaRPr>
          </a:p>
        </p:txBody>
      </p:sp>
      <p:sp>
        <p:nvSpPr>
          <p:cNvPr id="9" name="5 CuadroTexto"/>
          <p:cNvSpPr txBox="1"/>
          <p:nvPr/>
        </p:nvSpPr>
        <p:spPr>
          <a:xfrm>
            <a:off x="2143108" y="428604"/>
            <a:ext cx="1428760" cy="307777"/>
          </a:xfrm>
          <a:prstGeom prst="rect">
            <a:avLst/>
          </a:prstGeom>
          <a:noFill/>
        </p:spPr>
        <p:txBody>
          <a:bodyPr wrap="square" rtlCol="0">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1400" dirty="0" smtClean="0">
                <a:ln w="18415" cmpd="sng">
                  <a:solidFill>
                    <a:srgbClr val="FFFFFF"/>
                  </a:solidFill>
                  <a:prstDash val="solid"/>
                </a:ln>
                <a:solidFill>
                  <a:schemeClr val="accent1">
                    <a:lumMod val="75000"/>
                  </a:schemeClr>
                </a:solidFill>
                <a:effectLst>
                  <a:outerShdw blurRad="63500" dir="3600000" algn="tl" rotWithShape="0">
                    <a:srgbClr val="000000">
                      <a:alpha val="70000"/>
                    </a:srgbClr>
                  </a:outerShdw>
                </a:effectLst>
                <a:latin typeface="Bodoni MT Black" pitchFamily="18" charset="0"/>
              </a:rPr>
              <a:t>PSICOLOGIA</a:t>
            </a:r>
            <a:endParaRPr lang="es-PE" sz="1400" b="1" dirty="0">
              <a:ln w="10541" cmpd="sng">
                <a:solidFill>
                  <a:schemeClr val="accent1">
                    <a:shade val="88000"/>
                    <a:satMod val="110000"/>
                  </a:schemeClr>
                </a:solidFill>
                <a:prstDash val="solid"/>
              </a:ln>
              <a:solidFill>
                <a:schemeClr val="accent1">
                  <a:lumMod val="75000"/>
                </a:schemeClr>
              </a:solidFill>
              <a:latin typeface="Bodoni MT Black" pitchFamily="18" charset="0"/>
            </a:endParaRPr>
          </a:p>
        </p:txBody>
      </p:sp>
      <p:sp>
        <p:nvSpPr>
          <p:cNvPr id="10" name="9 CuadroTexto"/>
          <p:cNvSpPr txBox="1"/>
          <p:nvPr/>
        </p:nvSpPr>
        <p:spPr>
          <a:xfrm>
            <a:off x="3929058" y="3286124"/>
            <a:ext cx="4929254" cy="224676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s-ES_tradnl" sz="3200" b="1" dirty="0" smtClean="0">
              <a:ln w="11430"/>
              <a:solidFill>
                <a:srgbClr val="CC0066"/>
              </a:solidFill>
              <a:effectLst>
                <a:outerShdw blurRad="50800" dist="39000" dir="5460000" algn="tl">
                  <a:srgbClr val="000000">
                    <a:alpha val="38000"/>
                  </a:srgbClr>
                </a:outerShdw>
              </a:effectLst>
              <a:latin typeface="Algerian" pitchFamily="82" charset="0"/>
            </a:endParaRPr>
          </a:p>
          <a:p>
            <a:pPr algn="ctr"/>
            <a:r>
              <a:rPr lang="es-ES_tradnl" sz="5400" b="1" dirty="0" smtClean="0">
                <a:ln w="11430"/>
                <a:solidFill>
                  <a:srgbClr val="FF0066"/>
                </a:solidFill>
                <a:effectLst>
                  <a:outerShdw blurRad="50800" dist="39000" dir="5460000" algn="tl">
                    <a:srgbClr val="000000">
                      <a:alpha val="38000"/>
                    </a:srgbClr>
                  </a:outerShdw>
                </a:effectLst>
                <a:latin typeface="Algerian" pitchFamily="82" charset="0"/>
              </a:rPr>
              <a:t>ES Nuestro</a:t>
            </a:r>
          </a:p>
          <a:p>
            <a:pPr algn="ctr"/>
            <a:r>
              <a:rPr lang="es-ES_tradnl" sz="5400" b="1" dirty="0" smtClean="0">
                <a:ln w="11430"/>
                <a:solidFill>
                  <a:srgbClr val="FF0066"/>
                </a:solidFill>
                <a:effectLst>
                  <a:outerShdw blurRad="50800" dist="39000" dir="5460000" algn="tl">
                    <a:srgbClr val="000000">
                      <a:alpha val="38000"/>
                    </a:srgbClr>
                  </a:outerShdw>
                </a:effectLst>
                <a:latin typeface="Algerian" pitchFamily="82" charset="0"/>
              </a:rPr>
              <a:t>compromiso!</a:t>
            </a:r>
            <a:endParaRPr lang="es-PE" sz="5400" b="1" dirty="0">
              <a:ln w="11430"/>
              <a:solidFill>
                <a:srgbClr val="FF0066"/>
              </a:solidFill>
              <a:effectLst>
                <a:outerShdw blurRad="50800" dist="39000" dir="5460000" algn="tl">
                  <a:srgbClr val="000000">
                    <a:alpha val="38000"/>
                  </a:srgbClr>
                </a:outerShdw>
              </a:effectLst>
              <a:latin typeface="Algerian" pitchFamily="82" charset="0"/>
            </a:endParaRPr>
          </a:p>
        </p:txBody>
      </p:sp>
      <p:pic>
        <p:nvPicPr>
          <p:cNvPr id="11" name="Picture 4" descr="http://www.unmsm.edu.pe/noticias/templates/noticias2013/diciembre/d13/psicologia_1.jpg"/>
          <p:cNvPicPr>
            <a:picLocks noChangeAspect="1" noChangeArrowheads="1"/>
          </p:cNvPicPr>
          <p:nvPr/>
        </p:nvPicPr>
        <p:blipFill>
          <a:blip r:embed="rId3"/>
          <a:srcRect/>
          <a:stretch>
            <a:fillRect/>
          </a:stretch>
        </p:blipFill>
        <p:spPr bwMode="auto">
          <a:xfrm rot="20948525">
            <a:off x="236310" y="1488149"/>
            <a:ext cx="3938697" cy="2883261"/>
          </a:xfrm>
          <a:prstGeom prst="rect">
            <a:avLst/>
          </a:prstGeom>
          <a:ln>
            <a:noFill/>
          </a:ln>
          <a:effectLst>
            <a:softEdge rad="112500"/>
          </a:effectLst>
        </p:spPr>
      </p:pic>
      <p:sp>
        <p:nvSpPr>
          <p:cNvPr id="12" name="11 CuadroTexto"/>
          <p:cNvSpPr txBox="1"/>
          <p:nvPr/>
        </p:nvSpPr>
        <p:spPr>
          <a:xfrm>
            <a:off x="4429124" y="785794"/>
            <a:ext cx="4500594" cy="2215991"/>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2000" b="1" dirty="0" smtClean="0">
                <a:ln w="11430"/>
                <a:solidFill>
                  <a:schemeClr val="accent1">
                    <a:lumMod val="75000"/>
                  </a:schemeClr>
                </a:solidFill>
                <a:effectLst>
                  <a:outerShdw blurRad="50800" dist="39000" dir="5460000" algn="tl">
                    <a:srgbClr val="000000">
                      <a:alpha val="38000"/>
                    </a:srgbClr>
                  </a:outerShdw>
                </a:effectLst>
                <a:latin typeface="Arial Black" pitchFamily="34" charset="0"/>
              </a:rPr>
              <a:t>LA COMUNIDAD   DE NUESTRA FACULTAD DE PSICOLOGIA </a:t>
            </a:r>
          </a:p>
          <a:p>
            <a:pPr algn="ctr"/>
            <a:r>
              <a:rPr lang="es-ES_tradnl" sz="2000" b="1" dirty="0" smtClean="0">
                <a:ln w="11430"/>
                <a:solidFill>
                  <a:schemeClr val="accent1">
                    <a:lumMod val="75000"/>
                  </a:schemeClr>
                </a:solidFill>
                <a:effectLst>
                  <a:outerShdw blurRad="50800" dist="39000" dir="5460000" algn="tl">
                    <a:srgbClr val="000000">
                      <a:alpha val="38000"/>
                    </a:srgbClr>
                  </a:outerShdw>
                </a:effectLst>
                <a:latin typeface="Arial Black" pitchFamily="34" charset="0"/>
              </a:rPr>
              <a:t>TRABAJANDO EN</a:t>
            </a:r>
          </a:p>
          <a:p>
            <a:pPr algn="ctr"/>
            <a:r>
              <a:rPr lang="es-ES_tradnl" sz="2000" b="1" dirty="0" smtClean="0">
                <a:ln w="11430"/>
                <a:solidFill>
                  <a:schemeClr val="accent1">
                    <a:lumMod val="75000"/>
                  </a:schemeClr>
                </a:solidFill>
                <a:effectLst>
                  <a:outerShdw blurRad="50800" dist="39000" dir="5460000" algn="tl">
                    <a:srgbClr val="000000">
                      <a:alpha val="38000"/>
                    </a:srgbClr>
                  </a:outerShdw>
                </a:effectLst>
                <a:latin typeface="Arial Black" pitchFamily="34" charset="0"/>
              </a:rPr>
              <a:t> LA  MEJORA CONTINUA DE SU  SISTEMA DE GESTION DE LA CALIDAD</a:t>
            </a:r>
          </a:p>
          <a:p>
            <a:pPr algn="ctr"/>
            <a:endParaRPr lang="es-ES_tradnl" b="1" dirty="0" smtClean="0">
              <a:ln w="11430"/>
              <a:solidFill>
                <a:srgbClr val="FFFF99"/>
              </a:solidFill>
              <a:effectLst>
                <a:outerShdw blurRad="50800" dist="39000" dir="5460000" algn="tl">
                  <a:srgbClr val="000000">
                    <a:alpha val="38000"/>
                  </a:srgbClr>
                </a:outerShdw>
              </a:effectLst>
              <a:latin typeface="Bodoni MT Black" pitchFamily="18" charset="0"/>
            </a:endParaRPr>
          </a:p>
        </p:txBody>
      </p:sp>
      <p:sp>
        <p:nvSpPr>
          <p:cNvPr id="13" name="12 CuadroTexto"/>
          <p:cNvSpPr txBox="1"/>
          <p:nvPr/>
        </p:nvSpPr>
        <p:spPr>
          <a:xfrm>
            <a:off x="1142976" y="6215082"/>
            <a:ext cx="7143800"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_tradnl" b="1" cap="all" dirty="0" smtClean="0">
                <a:ln w="0"/>
                <a:solidFill>
                  <a:schemeClr val="accent1">
                    <a:lumMod val="75000"/>
                  </a:schemeClr>
                </a:solidFill>
                <a:effectLst>
                  <a:reflection blurRad="12700" stA="50000" endPos="50000" dist="5000" dir="5400000" sy="-100000" rotWithShape="0"/>
                </a:effectLst>
                <a:latin typeface="Arial Black" pitchFamily="34" charset="0"/>
              </a:rPr>
              <a:t>CAMINO  HACIA  LA ACREDITACION  NACIONAL</a:t>
            </a:r>
            <a:endParaRPr lang="es-PE" b="1" cap="all" dirty="0">
              <a:ln w="0"/>
              <a:solidFill>
                <a:schemeClr val="accent1">
                  <a:lumMod val="75000"/>
                </a:schemeClr>
              </a:solidFill>
              <a:effectLst>
                <a:reflection blurRad="12700" stA="50000" endPos="50000" dist="5000" dir="5400000" sy="-100000" rotWithShape="0"/>
              </a:effectLst>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lgodón Caramelo Pastel Sombras 1">
            <a:hlinkClick r:id="rId2" tooltip="Algodón Caramelo Pastel Sombras 1"/>
          </p:cNvPr>
          <p:cNvPicPr>
            <a:picLocks noChangeAspect="1" noChangeArrowheads="1"/>
          </p:cNvPicPr>
          <p:nvPr/>
        </p:nvPicPr>
        <p:blipFill>
          <a:blip r:embed="rId3"/>
          <a:srcRect/>
          <a:stretch>
            <a:fillRect/>
          </a:stretch>
        </p:blipFill>
        <p:spPr bwMode="auto">
          <a:xfrm>
            <a:off x="0" y="0"/>
            <a:ext cx="9144000" cy="6858000"/>
          </a:xfrm>
          <a:prstGeom prst="rect">
            <a:avLst/>
          </a:prstGeom>
          <a:noFill/>
          <a:scene3d>
            <a:camera prst="orthographicFront"/>
            <a:lightRig rig="threePt" dir="t"/>
          </a:scene3d>
          <a:sp3d>
            <a:bevelT w="139700" h="139700" prst="divot"/>
          </a:sp3d>
        </p:spPr>
      </p:pic>
      <p:pic>
        <p:nvPicPr>
          <p:cNvPr id="3" name="Imagen 4"/>
          <p:cNvPicPr>
            <a:picLocks noChangeArrowheads="1"/>
          </p:cNvPicPr>
          <p:nvPr/>
        </p:nvPicPr>
        <p:blipFill>
          <a:blip r:embed="rId4"/>
          <a:srcRect b="-175"/>
          <a:stretch>
            <a:fillRect/>
          </a:stretch>
        </p:blipFill>
        <p:spPr bwMode="auto">
          <a:xfrm>
            <a:off x="428596" y="3500438"/>
            <a:ext cx="2019300" cy="2363788"/>
          </a:xfrm>
          <a:prstGeom prst="rect">
            <a:avLst/>
          </a:prstGeom>
          <a:noFill/>
          <a:ln w="9525">
            <a:noFill/>
            <a:miter lim="800000"/>
            <a:headEnd/>
            <a:tailEnd/>
          </a:ln>
        </p:spPr>
      </p:pic>
      <p:pic>
        <p:nvPicPr>
          <p:cNvPr id="4" name="Imagen 2"/>
          <p:cNvPicPr>
            <a:picLocks noChangeArrowheads="1"/>
          </p:cNvPicPr>
          <p:nvPr/>
        </p:nvPicPr>
        <p:blipFill>
          <a:blip r:embed="rId5"/>
          <a:srcRect b="-253"/>
          <a:stretch>
            <a:fillRect/>
          </a:stretch>
        </p:blipFill>
        <p:spPr bwMode="auto">
          <a:xfrm>
            <a:off x="357158" y="1000108"/>
            <a:ext cx="2244725" cy="2363788"/>
          </a:xfrm>
          <a:prstGeom prst="rect">
            <a:avLst/>
          </a:prstGeom>
          <a:noFill/>
          <a:ln w="9525">
            <a:noFill/>
            <a:miter lim="800000"/>
            <a:headEnd/>
            <a:tailEnd/>
          </a:ln>
        </p:spPr>
      </p:pic>
      <p:sp>
        <p:nvSpPr>
          <p:cNvPr id="5" name="AutoShape 2"/>
          <p:cNvSpPr>
            <a:spLocks noChangeArrowheads="1"/>
          </p:cNvSpPr>
          <p:nvPr/>
        </p:nvSpPr>
        <p:spPr bwMode="auto">
          <a:xfrm>
            <a:off x="3286116" y="571480"/>
            <a:ext cx="5572164" cy="2357454"/>
          </a:xfrm>
          <a:prstGeom prst="roundRect">
            <a:avLst>
              <a:gd name="adj" fmla="val 16667"/>
            </a:avLst>
          </a:prstGeom>
          <a:solidFill>
            <a:srgbClr val="FFFFFF"/>
          </a:solidFill>
          <a:ln w="63500" cmpd="thickThin">
            <a:solidFill>
              <a:srgbClr val="FF0066"/>
            </a:solidFill>
            <a:round/>
            <a:headEnd/>
            <a:tailEnd/>
          </a:ln>
          <a:effectLst/>
        </p:spPr>
        <p:txBody>
          <a:bodyPr vert="horz" wrap="square" lIns="91440" tIns="45720" rIns="91440" bIns="45720" numCol="1" anchor="t" anchorCtr="0" compatLnSpc="1">
            <a:prstTxWarp prst="textNoShape">
              <a:avLst/>
            </a:prstTxWarp>
          </a:bodyPr>
          <a:lstStyle/>
          <a:p>
            <a:endParaRPr lang="es-PE"/>
          </a:p>
        </p:txBody>
      </p:sp>
      <p:sp>
        <p:nvSpPr>
          <p:cNvPr id="6" name="AutoShape 2"/>
          <p:cNvSpPr>
            <a:spLocks noChangeArrowheads="1"/>
          </p:cNvSpPr>
          <p:nvPr/>
        </p:nvSpPr>
        <p:spPr bwMode="auto">
          <a:xfrm>
            <a:off x="3214678" y="3429000"/>
            <a:ext cx="5572164" cy="2500330"/>
          </a:xfrm>
          <a:prstGeom prst="roundRect">
            <a:avLst>
              <a:gd name="adj" fmla="val 16667"/>
            </a:avLst>
          </a:prstGeom>
          <a:solidFill>
            <a:srgbClr val="FFFFFF"/>
          </a:solidFill>
          <a:ln w="63500" cmpd="thickThin">
            <a:solidFill>
              <a:srgbClr val="FF0066"/>
            </a:solidFill>
            <a:round/>
            <a:headEnd/>
            <a:tailEnd/>
          </a:ln>
          <a:effectLst/>
        </p:spPr>
        <p:txBody>
          <a:bodyPr vert="horz" wrap="square" lIns="91440" tIns="45720" rIns="91440" bIns="45720" numCol="1" anchor="t" anchorCtr="0" compatLnSpc="1">
            <a:prstTxWarp prst="textNoShape">
              <a:avLst/>
            </a:prstTxWarp>
          </a:bodyPr>
          <a:lstStyle/>
          <a:p>
            <a:endParaRPr lang="es-PE"/>
          </a:p>
        </p:txBody>
      </p:sp>
      <p:sp>
        <p:nvSpPr>
          <p:cNvPr id="7" name="6 CuadroTexto"/>
          <p:cNvSpPr txBox="1"/>
          <p:nvPr/>
        </p:nvSpPr>
        <p:spPr>
          <a:xfrm>
            <a:off x="3500430" y="1285860"/>
            <a:ext cx="5214974" cy="1446550"/>
          </a:xfrm>
          <a:prstGeom prst="rect">
            <a:avLst/>
          </a:prstGeom>
          <a:noFill/>
        </p:spPr>
        <p:txBody>
          <a:bodyPr wrap="square" rtlCol="0">
            <a:spAutoFit/>
          </a:bodyPr>
          <a:lstStyle/>
          <a:p>
            <a:pPr algn="just"/>
            <a:r>
              <a:rPr lang="es-PE" sz="1400" b="1" dirty="0" smtClean="0"/>
              <a:t>Ser la Facultad de Psicología líder en nuestro país por su excelencia académica, formando profesionales íntegros, reflexivos, innovadores, altamente competentes. Acreditada nacional e internacionalmente, generadora y  promotora de la investigación científica, humanística y tecnológica en las diferentes áreas de la psicología,  para el desarrollo humano sostenible.</a:t>
            </a:r>
            <a:r>
              <a:rPr lang="es-PE" dirty="0" smtClean="0"/>
              <a:t> </a:t>
            </a:r>
            <a:endParaRPr lang="es-PE" dirty="0"/>
          </a:p>
        </p:txBody>
      </p:sp>
      <p:sp>
        <p:nvSpPr>
          <p:cNvPr id="8" name="7 CuadroTexto"/>
          <p:cNvSpPr txBox="1"/>
          <p:nvPr/>
        </p:nvSpPr>
        <p:spPr>
          <a:xfrm>
            <a:off x="4929190" y="785794"/>
            <a:ext cx="2143140"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2400" b="1" dirty="0" smtClean="0">
                <a:ln w="11430"/>
                <a:solidFill>
                  <a:srgbClr val="FF3399"/>
                </a:solidFill>
                <a:effectLst>
                  <a:outerShdw blurRad="50800" dist="39000" dir="5460000" algn="tl">
                    <a:srgbClr val="000000">
                      <a:alpha val="38000"/>
                    </a:srgbClr>
                  </a:outerShdw>
                </a:effectLst>
                <a:latin typeface="Bauhaus 93" pitchFamily="82" charset="0"/>
              </a:rPr>
              <a:t>VISION</a:t>
            </a:r>
            <a:endParaRPr lang="es-PE" sz="2400" b="1" dirty="0">
              <a:ln w="11430"/>
              <a:solidFill>
                <a:srgbClr val="FF3399"/>
              </a:solidFill>
              <a:effectLst>
                <a:outerShdw blurRad="50800" dist="39000" dir="5460000" algn="tl">
                  <a:srgbClr val="000000">
                    <a:alpha val="38000"/>
                  </a:srgbClr>
                </a:outerShdw>
              </a:effectLst>
              <a:latin typeface="Bauhaus 93" pitchFamily="82" charset="0"/>
            </a:endParaRPr>
          </a:p>
        </p:txBody>
      </p:sp>
      <p:sp>
        <p:nvSpPr>
          <p:cNvPr id="9" name="8 CuadroTexto"/>
          <p:cNvSpPr txBox="1"/>
          <p:nvPr/>
        </p:nvSpPr>
        <p:spPr>
          <a:xfrm>
            <a:off x="5072066" y="3571876"/>
            <a:ext cx="2143140"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2400" b="1" dirty="0" smtClean="0">
                <a:ln w="11430"/>
                <a:solidFill>
                  <a:srgbClr val="FF3399"/>
                </a:solidFill>
                <a:effectLst>
                  <a:outerShdw blurRad="50800" dist="39000" dir="5460000" algn="tl">
                    <a:srgbClr val="000000">
                      <a:alpha val="38000"/>
                    </a:srgbClr>
                  </a:outerShdw>
                </a:effectLst>
                <a:latin typeface="Bauhaus 93" pitchFamily="82" charset="0"/>
              </a:rPr>
              <a:t>MISION</a:t>
            </a:r>
            <a:endParaRPr lang="es-PE" sz="2400" b="1" dirty="0">
              <a:ln w="11430"/>
              <a:solidFill>
                <a:srgbClr val="FF3399"/>
              </a:solidFill>
              <a:effectLst>
                <a:outerShdw blurRad="50800" dist="39000" dir="5460000" algn="tl">
                  <a:srgbClr val="000000">
                    <a:alpha val="38000"/>
                  </a:srgbClr>
                </a:outerShdw>
              </a:effectLst>
              <a:latin typeface="Bauhaus 93" pitchFamily="82" charset="0"/>
            </a:endParaRPr>
          </a:p>
        </p:txBody>
      </p:sp>
      <p:sp>
        <p:nvSpPr>
          <p:cNvPr id="10" name="9 CuadroTexto"/>
          <p:cNvSpPr txBox="1"/>
          <p:nvPr/>
        </p:nvSpPr>
        <p:spPr>
          <a:xfrm>
            <a:off x="3500430" y="4214818"/>
            <a:ext cx="5143536" cy="1600438"/>
          </a:xfrm>
          <a:prstGeom prst="rect">
            <a:avLst/>
          </a:prstGeom>
          <a:noFill/>
        </p:spPr>
        <p:txBody>
          <a:bodyPr wrap="square" rtlCol="0">
            <a:spAutoFit/>
          </a:bodyPr>
          <a:lstStyle/>
          <a:p>
            <a:pPr algn="just"/>
            <a:r>
              <a:rPr lang="es-PE" sz="1400" b="1" dirty="0" smtClean="0"/>
              <a:t>Somos una institución académico-profesional que forma psicólogos competentes y comprometidos éticamente y con responsabilidad social. Académicos y especialistas en las diferentes áreas de la psicología, orientados a la promoción, producción y difusión de conocimientos científicos y programas de intervención destinados al logro del bienestar social, en armonía con la diversidad cultural del país.</a:t>
            </a:r>
            <a:endParaRPr lang="es-PE" dirty="0"/>
          </a:p>
        </p:txBody>
      </p:sp>
      <p:pic>
        <p:nvPicPr>
          <p:cNvPr id="11" name="Imagen 11" descr="Facultad_de_Psicologia_UNMSM_logo"/>
          <p:cNvPicPr>
            <a:picLocks noChangeAspect="1" noChangeArrowheads="1"/>
          </p:cNvPicPr>
          <p:nvPr/>
        </p:nvPicPr>
        <p:blipFill>
          <a:blip r:embed="rId6" cstate="print"/>
          <a:srcRect/>
          <a:stretch>
            <a:fillRect/>
          </a:stretch>
        </p:blipFill>
        <p:spPr bwMode="auto">
          <a:xfrm>
            <a:off x="133351" y="123825"/>
            <a:ext cx="2081195" cy="518447"/>
          </a:xfrm>
          <a:prstGeom prst="rect">
            <a:avLst/>
          </a:prstGeom>
          <a:noFill/>
          <a:ln w="9525">
            <a:noFill/>
            <a:miter lim="800000"/>
            <a:headEnd/>
            <a:tailEnd/>
          </a:ln>
        </p:spPr>
      </p:pic>
      <p:sp>
        <p:nvSpPr>
          <p:cNvPr id="12" name="11 CuadroTexto"/>
          <p:cNvSpPr txBox="1"/>
          <p:nvPr/>
        </p:nvSpPr>
        <p:spPr>
          <a:xfrm>
            <a:off x="571472" y="6215082"/>
            <a:ext cx="7929618"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CAMINO  HACIA  LA  ACREDITACION  NACIONAL</a:t>
            </a:r>
            <a:endParaRPr lang="es-PE"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endParaRPr>
          </a:p>
        </p:txBody>
      </p:sp>
    </p:spTree>
  </p:cSld>
  <p:clrMapOvr>
    <a:masterClrMapping/>
  </p:clrMapOvr>
  <p:transition spd="med">
    <p:cover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a:xfrm>
            <a:off x="0" y="0"/>
            <a:ext cx="9144000" cy="6858000"/>
          </a:xfrm>
          <a:prstGeom prst="rect">
            <a:avLst/>
          </a:prstGeom>
          <a:blipFill>
            <a:blip r:embed="rId2"/>
            <a:tile tx="0" ty="0" sx="100000" sy="100000" flip="none" algn="tl"/>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22 CuadroTexto"/>
          <p:cNvSpPr txBox="1"/>
          <p:nvPr/>
        </p:nvSpPr>
        <p:spPr>
          <a:xfrm>
            <a:off x="285720" y="764024"/>
            <a:ext cx="3571900" cy="574003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s-ES_tradnl" sz="2400" b="1" dirty="0" smtClean="0">
              <a:ln w="11430"/>
              <a:solidFill>
                <a:srgbClr val="CC3399"/>
              </a:solidFill>
              <a:effectLst>
                <a:outerShdw blurRad="50800" dist="39000" dir="5460000" algn="tl">
                  <a:srgbClr val="000000">
                    <a:alpha val="38000"/>
                  </a:srgbClr>
                </a:outerShdw>
              </a:effectLst>
              <a:latin typeface="Bodoni MT Black" pitchFamily="18" charset="0"/>
            </a:endParaRPr>
          </a:p>
          <a:p>
            <a:pPr algn="ctr"/>
            <a:r>
              <a:rPr lang="es-ES_tradnl" sz="4000" b="1" dirty="0" smtClean="0">
                <a:ln w="11430"/>
                <a:solidFill>
                  <a:srgbClr val="CC3399"/>
                </a:solidFill>
                <a:effectLst>
                  <a:outerShdw blurRad="50800" dist="39000" dir="5460000" algn="tl">
                    <a:srgbClr val="000000">
                      <a:alpha val="38000"/>
                    </a:srgbClr>
                  </a:outerShdw>
                </a:effectLst>
                <a:latin typeface="Bodoni MT Black" pitchFamily="18" charset="0"/>
              </a:rPr>
              <a:t>VALORES</a:t>
            </a:r>
            <a:endParaRPr lang="es-PE" sz="4000" b="1" dirty="0" smtClean="0">
              <a:ln w="11430"/>
              <a:solidFill>
                <a:srgbClr val="CC3399"/>
              </a:solidFill>
              <a:effectLst>
                <a:outerShdw blurRad="50800" dist="39000" dir="5460000" algn="tl">
                  <a:srgbClr val="000000">
                    <a:alpha val="38000"/>
                  </a:srgbClr>
                </a:outerShdw>
              </a:effectLst>
              <a:latin typeface="Bodoni MT Black" pitchFamily="18" charset="0"/>
            </a:endParaRPr>
          </a:p>
          <a:p>
            <a:pPr algn="ctr"/>
            <a:endParaRPr lang="es-ES_tradnl" sz="900" b="1" dirty="0" smtClean="0">
              <a:ln w="11430"/>
              <a:solidFill>
                <a:srgbClr val="CC3399"/>
              </a:solidFill>
              <a:effectLst>
                <a:outerShdw blurRad="50800" dist="39000" dir="5460000" algn="tl">
                  <a:srgbClr val="000000">
                    <a:alpha val="38000"/>
                  </a:srgbClr>
                </a:outerShdw>
              </a:effectLst>
              <a:latin typeface="Bodoni MT Black" pitchFamily="18" charset="0"/>
            </a:endParaRPr>
          </a:p>
          <a:p>
            <a:pPr algn="ctr"/>
            <a:r>
              <a:rPr lang="es-ES_tradnl" sz="2400" b="1" i="1" dirty="0" smtClean="0">
                <a:ln w="11430"/>
                <a:solidFill>
                  <a:srgbClr val="CC3399"/>
                </a:solidFill>
                <a:effectLst>
                  <a:outerShdw blurRad="50800" dist="39000" dir="5460000" algn="tl">
                    <a:srgbClr val="000000">
                      <a:alpha val="38000"/>
                    </a:srgbClr>
                  </a:outerShdw>
                </a:effectLst>
                <a:latin typeface="Bodoni MT Black" pitchFamily="18" charset="0"/>
              </a:rPr>
              <a:t>De Nuestra </a:t>
            </a:r>
          </a:p>
          <a:p>
            <a:pPr algn="ctr"/>
            <a:r>
              <a:rPr lang="es-ES_tradnl" sz="2400" b="1" i="1" dirty="0" smtClean="0">
                <a:ln w="11430"/>
                <a:solidFill>
                  <a:srgbClr val="CC3399"/>
                </a:solidFill>
                <a:effectLst>
                  <a:outerShdw blurRad="50800" dist="39000" dir="5460000" algn="tl">
                    <a:srgbClr val="000000">
                      <a:alpha val="38000"/>
                    </a:srgbClr>
                  </a:outerShdw>
                </a:effectLst>
                <a:latin typeface="Bodoni MT Black" pitchFamily="18" charset="0"/>
              </a:rPr>
              <a:t>Comunidad</a:t>
            </a:r>
          </a:p>
          <a:p>
            <a:pPr algn="ctr"/>
            <a:r>
              <a:rPr lang="es-ES_tradnl" sz="2400" b="1" dirty="0" smtClean="0">
                <a:ln w="11430"/>
                <a:solidFill>
                  <a:srgbClr val="CC3399"/>
                </a:solidFill>
                <a:effectLst>
                  <a:outerShdw blurRad="50800" dist="39000" dir="5460000" algn="tl">
                    <a:srgbClr val="000000">
                      <a:alpha val="38000"/>
                    </a:srgbClr>
                  </a:outerShdw>
                </a:effectLst>
                <a:latin typeface="Bodoni MT Black" pitchFamily="18" charset="0"/>
              </a:rPr>
              <a:t>FACULTAD DE PSICOLOGIA</a:t>
            </a:r>
          </a:p>
          <a:p>
            <a:pPr algn="ctr"/>
            <a:endParaRPr lang="es-ES_tradnl" b="1" dirty="0" smtClean="0">
              <a:ln w="11430"/>
              <a:solidFill>
                <a:srgbClr val="CC0066"/>
              </a:solidFill>
              <a:effectLst>
                <a:outerShdw blurRad="50800" dist="39000" dir="5460000" algn="tl">
                  <a:srgbClr val="000000">
                    <a:alpha val="38000"/>
                  </a:srgbClr>
                </a:outerShdw>
              </a:effectLst>
              <a:latin typeface="Bodoni MT Black" pitchFamily="18" charset="0"/>
            </a:endParaRPr>
          </a:p>
          <a:p>
            <a:pPr algn="ctr"/>
            <a:endParaRPr lang="es-ES_tradnl" b="1" dirty="0" smtClean="0">
              <a:ln w="11430"/>
              <a:solidFill>
                <a:srgbClr val="CC0066"/>
              </a:solidFill>
              <a:effectLst>
                <a:outerShdw blurRad="50800" dist="39000" dir="5460000" algn="tl">
                  <a:srgbClr val="000000">
                    <a:alpha val="38000"/>
                  </a:srgbClr>
                </a:outerShdw>
              </a:effectLst>
              <a:latin typeface="Bodoni MT Black" pitchFamily="18" charset="0"/>
            </a:endParaRPr>
          </a:p>
          <a:p>
            <a:pPr algn="ctr"/>
            <a:endParaRPr lang="es-ES_tradnl" b="1" dirty="0" smtClean="0">
              <a:ln w="11430"/>
              <a:solidFill>
                <a:srgbClr val="CC0066"/>
              </a:solidFill>
              <a:effectLst>
                <a:outerShdw blurRad="50800" dist="39000" dir="5460000" algn="tl">
                  <a:srgbClr val="000000">
                    <a:alpha val="38000"/>
                  </a:srgbClr>
                </a:outerShdw>
              </a:effectLst>
              <a:latin typeface="Bodoni MT Black" pitchFamily="18" charset="0"/>
            </a:endParaRPr>
          </a:p>
          <a:p>
            <a:pPr algn="ctr"/>
            <a:endParaRPr lang="es-ES_tradnl" b="1" dirty="0" smtClean="0">
              <a:ln w="11430"/>
              <a:solidFill>
                <a:srgbClr val="CC0066"/>
              </a:solidFill>
              <a:effectLst>
                <a:outerShdw blurRad="50800" dist="39000" dir="5460000" algn="tl">
                  <a:srgbClr val="000000">
                    <a:alpha val="38000"/>
                  </a:srgbClr>
                </a:outerShdw>
              </a:effectLst>
              <a:latin typeface="Bodoni MT Black" pitchFamily="18" charset="0"/>
            </a:endParaRPr>
          </a:p>
          <a:p>
            <a:pPr algn="ctr"/>
            <a:endParaRPr lang="es-ES_tradnl" b="1" dirty="0" smtClean="0">
              <a:ln w="11430"/>
              <a:solidFill>
                <a:srgbClr val="CC0066"/>
              </a:solidFill>
              <a:effectLst>
                <a:outerShdw blurRad="50800" dist="39000" dir="5460000" algn="tl">
                  <a:srgbClr val="000000">
                    <a:alpha val="38000"/>
                  </a:srgbClr>
                </a:outerShdw>
              </a:effectLst>
              <a:latin typeface="Bodoni MT Black" pitchFamily="18" charset="0"/>
            </a:endParaRPr>
          </a:p>
          <a:p>
            <a:pPr algn="ctr"/>
            <a:endParaRPr lang="es-ES_tradnl" b="1" dirty="0" smtClean="0">
              <a:ln w="11430"/>
              <a:solidFill>
                <a:srgbClr val="CC0066"/>
              </a:solidFill>
              <a:effectLst>
                <a:outerShdw blurRad="50800" dist="39000" dir="5460000" algn="tl">
                  <a:srgbClr val="000000">
                    <a:alpha val="38000"/>
                  </a:srgbClr>
                </a:outerShdw>
              </a:effectLst>
              <a:latin typeface="Bodoni MT Black" pitchFamily="18" charset="0"/>
            </a:endParaRPr>
          </a:p>
          <a:p>
            <a:pPr algn="ctr"/>
            <a:endParaRPr lang="es-ES_tradnl" b="1" dirty="0" smtClean="0">
              <a:ln w="11430"/>
              <a:solidFill>
                <a:srgbClr val="CC0066"/>
              </a:solidFill>
              <a:effectLst>
                <a:outerShdw blurRad="50800" dist="39000" dir="5460000" algn="tl">
                  <a:srgbClr val="000000">
                    <a:alpha val="38000"/>
                  </a:srgbClr>
                </a:outerShdw>
              </a:effectLst>
              <a:latin typeface="Bodoni MT Black" pitchFamily="18" charset="0"/>
            </a:endParaRPr>
          </a:p>
          <a:p>
            <a:pPr algn="ctr"/>
            <a:endParaRPr lang="es-ES_tradnl" b="1" dirty="0" smtClean="0">
              <a:ln w="11430"/>
              <a:solidFill>
                <a:srgbClr val="CC0066"/>
              </a:solidFill>
              <a:effectLst>
                <a:outerShdw blurRad="50800" dist="39000" dir="5460000" algn="tl">
                  <a:srgbClr val="000000">
                    <a:alpha val="38000"/>
                  </a:srgbClr>
                </a:outerShdw>
              </a:effectLst>
              <a:latin typeface="Bodoni MT Black" pitchFamily="18" charset="0"/>
            </a:endParaRPr>
          </a:p>
          <a:p>
            <a:pPr algn="ctr"/>
            <a:endParaRPr lang="es-ES_tradnl" b="1" dirty="0" smtClean="0">
              <a:ln w="11430"/>
              <a:solidFill>
                <a:srgbClr val="CC0066"/>
              </a:solidFill>
              <a:effectLst>
                <a:outerShdw blurRad="50800" dist="39000" dir="5460000" algn="tl">
                  <a:srgbClr val="000000">
                    <a:alpha val="38000"/>
                  </a:srgbClr>
                </a:outerShdw>
              </a:effectLst>
              <a:latin typeface="Bodoni MT Black" pitchFamily="18" charset="0"/>
            </a:endParaRPr>
          </a:p>
          <a:p>
            <a:pPr algn="ctr"/>
            <a:endParaRPr lang="es-ES_tradnl" b="1" dirty="0" smtClean="0">
              <a:ln w="11430"/>
              <a:solidFill>
                <a:srgbClr val="CC0066"/>
              </a:solidFill>
              <a:effectLst>
                <a:outerShdw blurRad="50800" dist="39000" dir="5460000" algn="tl">
                  <a:srgbClr val="000000">
                    <a:alpha val="38000"/>
                  </a:srgbClr>
                </a:outerShdw>
              </a:effectLst>
              <a:latin typeface="Bodoni MT Black" pitchFamily="18" charset="0"/>
            </a:endParaRPr>
          </a:p>
          <a:p>
            <a:pPr algn="ctr"/>
            <a:endParaRPr lang="es-ES_tradnl" b="1" dirty="0" smtClean="0">
              <a:ln w="11430"/>
              <a:solidFill>
                <a:srgbClr val="CC0066"/>
              </a:solidFill>
              <a:effectLst>
                <a:outerShdw blurRad="50800" dist="39000" dir="5460000" algn="tl">
                  <a:srgbClr val="000000">
                    <a:alpha val="38000"/>
                  </a:srgbClr>
                </a:outerShdw>
              </a:effectLst>
              <a:latin typeface="Bodoni MT Black" pitchFamily="18" charset="0"/>
            </a:endParaRPr>
          </a:p>
        </p:txBody>
      </p:sp>
      <p:pic>
        <p:nvPicPr>
          <p:cNvPr id="24" name="Picture 4" descr="http://2.bp.blogspot.com/_UFpkH5YBjO8/TURGiLpJCbI/AAAAAAAAAM0/T5VYbTaTzQw/s1600/pergamino.gif"/>
          <p:cNvPicPr>
            <a:picLocks noChangeAspect="1" noChangeArrowheads="1" noCrop="1"/>
          </p:cNvPicPr>
          <p:nvPr/>
        </p:nvPicPr>
        <p:blipFill>
          <a:blip r:embed="rId3"/>
          <a:srcRect/>
          <a:stretch>
            <a:fillRect/>
          </a:stretch>
        </p:blipFill>
        <p:spPr bwMode="auto">
          <a:xfrm>
            <a:off x="4000496" y="142852"/>
            <a:ext cx="5143504" cy="6715148"/>
          </a:xfrm>
          <a:prstGeom prst="rect">
            <a:avLst/>
          </a:prstGeom>
          <a:noFill/>
        </p:spPr>
      </p:pic>
      <p:sp>
        <p:nvSpPr>
          <p:cNvPr id="25" name="24 Rectángulo redondeado"/>
          <p:cNvSpPr/>
          <p:nvPr/>
        </p:nvSpPr>
        <p:spPr>
          <a:xfrm rot="179612">
            <a:off x="4279702" y="1147812"/>
            <a:ext cx="4652058" cy="4505645"/>
          </a:xfrm>
          <a:prstGeom prst="roundRect">
            <a:avLst/>
          </a:prstGeom>
          <a:solidFill>
            <a:schemeClr val="accent6">
              <a:lumMod val="20000"/>
              <a:lumOff val="80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25 CuadroTexto"/>
          <p:cNvSpPr txBox="1"/>
          <p:nvPr/>
        </p:nvSpPr>
        <p:spPr>
          <a:xfrm rot="159463">
            <a:off x="5234052" y="1348521"/>
            <a:ext cx="2794741" cy="3970318"/>
          </a:xfrm>
          <a:prstGeom prst="rect">
            <a:avLst/>
          </a:prstGeom>
          <a:noFill/>
        </p:spPr>
        <p:txBody>
          <a:bodyPr wrap="square" rtlCol="0">
            <a:spAutoFit/>
          </a:bodyPr>
          <a:lstStyle/>
          <a:p>
            <a:r>
              <a:rPr lang="es-ES_tradnl" dirty="0" smtClean="0">
                <a:solidFill>
                  <a:schemeClr val="accent6">
                    <a:lumMod val="50000"/>
                  </a:schemeClr>
                </a:solidFill>
                <a:latin typeface="Algerian" pitchFamily="82" charset="0"/>
              </a:rPr>
              <a:t>HONESTIDAD</a:t>
            </a:r>
          </a:p>
          <a:p>
            <a:endParaRPr lang="es-ES_tradnl" dirty="0" smtClean="0">
              <a:solidFill>
                <a:schemeClr val="accent6">
                  <a:lumMod val="50000"/>
                </a:schemeClr>
              </a:solidFill>
              <a:latin typeface="Algerian" pitchFamily="82" charset="0"/>
            </a:endParaRPr>
          </a:p>
          <a:p>
            <a:r>
              <a:rPr lang="es-ES_tradnl" dirty="0" smtClean="0">
                <a:solidFill>
                  <a:schemeClr val="accent6">
                    <a:lumMod val="50000"/>
                  </a:schemeClr>
                </a:solidFill>
                <a:latin typeface="Algerian" pitchFamily="82" charset="0"/>
              </a:rPr>
              <a:t>RESPETO </a:t>
            </a:r>
          </a:p>
          <a:p>
            <a:endParaRPr lang="es-ES_tradnl" dirty="0" smtClean="0">
              <a:solidFill>
                <a:schemeClr val="accent6">
                  <a:lumMod val="50000"/>
                </a:schemeClr>
              </a:solidFill>
              <a:latin typeface="Algerian" pitchFamily="82" charset="0"/>
            </a:endParaRPr>
          </a:p>
          <a:p>
            <a:r>
              <a:rPr lang="es-ES_tradnl" dirty="0" smtClean="0">
                <a:solidFill>
                  <a:schemeClr val="accent6">
                    <a:lumMod val="50000"/>
                  </a:schemeClr>
                </a:solidFill>
                <a:latin typeface="Algerian" pitchFamily="82" charset="0"/>
              </a:rPr>
              <a:t>TRANSPARENCIA</a:t>
            </a:r>
          </a:p>
          <a:p>
            <a:endParaRPr lang="es-ES_tradnl" dirty="0" smtClean="0">
              <a:solidFill>
                <a:schemeClr val="accent6">
                  <a:lumMod val="50000"/>
                </a:schemeClr>
              </a:solidFill>
              <a:latin typeface="Algerian" pitchFamily="82" charset="0"/>
            </a:endParaRPr>
          </a:p>
          <a:p>
            <a:r>
              <a:rPr lang="es-ES_tradnl" dirty="0" smtClean="0">
                <a:solidFill>
                  <a:schemeClr val="accent6">
                    <a:lumMod val="50000"/>
                  </a:schemeClr>
                </a:solidFill>
                <a:latin typeface="Algerian" pitchFamily="82" charset="0"/>
              </a:rPr>
              <a:t>RESPONSABILIDAD </a:t>
            </a:r>
          </a:p>
          <a:p>
            <a:endParaRPr lang="es-ES_tradnl" dirty="0" smtClean="0">
              <a:solidFill>
                <a:schemeClr val="accent6">
                  <a:lumMod val="50000"/>
                </a:schemeClr>
              </a:solidFill>
              <a:latin typeface="Algerian" pitchFamily="82" charset="0"/>
            </a:endParaRPr>
          </a:p>
          <a:p>
            <a:r>
              <a:rPr lang="es-ES_tradnl" dirty="0" smtClean="0">
                <a:solidFill>
                  <a:schemeClr val="accent6">
                    <a:lumMod val="50000"/>
                  </a:schemeClr>
                </a:solidFill>
                <a:latin typeface="Algerian" pitchFamily="82" charset="0"/>
              </a:rPr>
              <a:t>Confianza</a:t>
            </a:r>
          </a:p>
          <a:p>
            <a:endParaRPr lang="es-ES_tradnl" dirty="0" smtClean="0">
              <a:solidFill>
                <a:schemeClr val="accent6">
                  <a:lumMod val="50000"/>
                </a:schemeClr>
              </a:solidFill>
              <a:latin typeface="Algerian" pitchFamily="82" charset="0"/>
            </a:endParaRPr>
          </a:p>
          <a:p>
            <a:r>
              <a:rPr lang="es-ES_tradnl" dirty="0" smtClean="0">
                <a:solidFill>
                  <a:schemeClr val="accent6">
                    <a:lumMod val="50000"/>
                  </a:schemeClr>
                </a:solidFill>
                <a:latin typeface="Algerian" pitchFamily="82" charset="0"/>
              </a:rPr>
              <a:t>TOLERANCIA</a:t>
            </a:r>
          </a:p>
          <a:p>
            <a:endParaRPr lang="es-ES_tradnl" dirty="0" smtClean="0">
              <a:solidFill>
                <a:schemeClr val="accent6">
                  <a:lumMod val="50000"/>
                </a:schemeClr>
              </a:solidFill>
              <a:latin typeface="Algerian" pitchFamily="82" charset="0"/>
            </a:endParaRPr>
          </a:p>
          <a:p>
            <a:r>
              <a:rPr lang="es-ES_tradnl" dirty="0" smtClean="0">
                <a:solidFill>
                  <a:schemeClr val="accent6">
                    <a:lumMod val="50000"/>
                  </a:schemeClr>
                </a:solidFill>
                <a:latin typeface="Algerian" pitchFamily="82" charset="0"/>
              </a:rPr>
              <a:t>SOLIDARIDAD</a:t>
            </a:r>
          </a:p>
          <a:p>
            <a:endParaRPr lang="es-PE" dirty="0">
              <a:latin typeface="Algerian" pitchFamily="82" charset="0"/>
            </a:endParaRPr>
          </a:p>
        </p:txBody>
      </p:sp>
      <p:pic>
        <p:nvPicPr>
          <p:cNvPr id="28" name="Imagen 11" descr="Facultad_de_Psicologia_UNMSM_logo"/>
          <p:cNvPicPr>
            <a:picLocks noChangeAspect="1" noChangeArrowheads="1"/>
          </p:cNvPicPr>
          <p:nvPr/>
        </p:nvPicPr>
        <p:blipFill>
          <a:blip r:embed="rId4" cstate="print"/>
          <a:srcRect/>
          <a:stretch>
            <a:fillRect/>
          </a:stretch>
        </p:blipFill>
        <p:spPr bwMode="auto">
          <a:xfrm>
            <a:off x="133351" y="123825"/>
            <a:ext cx="2081195" cy="518447"/>
          </a:xfrm>
          <a:prstGeom prst="rect">
            <a:avLst/>
          </a:prstGeom>
          <a:noFill/>
          <a:ln w="9525">
            <a:noFill/>
            <a:miter lim="800000"/>
            <a:headEnd/>
            <a:tailEnd/>
          </a:ln>
        </p:spPr>
      </p:pic>
      <p:pic>
        <p:nvPicPr>
          <p:cNvPr id="1026" name="Imagen 1"/>
          <p:cNvPicPr>
            <a:picLocks noChangeArrowheads="1"/>
          </p:cNvPicPr>
          <p:nvPr/>
        </p:nvPicPr>
        <p:blipFill>
          <a:blip r:embed="rId5"/>
          <a:srcRect/>
          <a:stretch>
            <a:fillRect/>
          </a:stretch>
        </p:blipFill>
        <p:spPr bwMode="auto">
          <a:xfrm>
            <a:off x="285720" y="3714752"/>
            <a:ext cx="3609975" cy="2647950"/>
          </a:xfrm>
          <a:prstGeom prst="rect">
            <a:avLst/>
          </a:prstGeom>
          <a:noFill/>
          <a:ln w="9525">
            <a:noFill/>
            <a:miter lim="800000"/>
            <a:headEnd/>
            <a:tailEnd/>
          </a:ln>
        </p:spPr>
      </p:pic>
    </p:spTree>
  </p:cSld>
  <p:clrMapOvr>
    <a:masterClrMapping/>
  </p:clrMapOvr>
  <p:transition spd="med">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lgodón Caramelo Pastel Sombras 1">
            <a:hlinkClick r:id="rId2" tooltip="Algodón Caramelo Pastel Sombras 1"/>
          </p:cNvPr>
          <p:cNvPicPr>
            <a:picLocks noChangeAspect="1" noChangeArrowheads="1"/>
          </p:cNvPicPr>
          <p:nvPr/>
        </p:nvPicPr>
        <p:blipFill>
          <a:blip r:embed="rId3"/>
          <a:srcRect/>
          <a:stretch>
            <a:fillRect/>
          </a:stretch>
        </p:blipFill>
        <p:spPr bwMode="auto">
          <a:xfrm>
            <a:off x="0" y="0"/>
            <a:ext cx="9144000" cy="6858000"/>
          </a:xfrm>
          <a:prstGeom prst="rect">
            <a:avLst/>
          </a:prstGeom>
          <a:noFill/>
          <a:scene3d>
            <a:camera prst="orthographicFront"/>
            <a:lightRig rig="threePt" dir="t"/>
          </a:scene3d>
          <a:sp3d>
            <a:bevelT w="139700" h="139700" prst="divot"/>
          </a:sp3d>
        </p:spPr>
      </p:pic>
      <p:sp>
        <p:nvSpPr>
          <p:cNvPr id="3" name="AutoShape 2"/>
          <p:cNvSpPr>
            <a:spLocks noChangeArrowheads="1"/>
          </p:cNvSpPr>
          <p:nvPr/>
        </p:nvSpPr>
        <p:spPr bwMode="auto">
          <a:xfrm>
            <a:off x="1000100" y="1000108"/>
            <a:ext cx="7177087" cy="5000660"/>
          </a:xfrm>
          <a:prstGeom prst="roundRect">
            <a:avLst>
              <a:gd name="adj" fmla="val 16667"/>
            </a:avLst>
          </a:prstGeom>
          <a:solidFill>
            <a:srgbClr val="FFFFFF"/>
          </a:solidFill>
          <a:ln w="63500" cmpd="thickThin">
            <a:solidFill>
              <a:srgbClr val="FF0066"/>
            </a:solidFill>
            <a:round/>
            <a:headEnd/>
            <a:tailEnd/>
          </a:ln>
          <a:effectLst/>
        </p:spPr>
        <p:txBody>
          <a:bodyPr vert="horz" wrap="square" lIns="91440" tIns="45720" rIns="91440" bIns="45720" numCol="1" anchor="t" anchorCtr="0" compatLnSpc="1">
            <a:prstTxWarp prst="textNoShape">
              <a:avLst/>
            </a:prstTxWarp>
          </a:bodyPr>
          <a:lstStyle/>
          <a:p>
            <a:endParaRPr lang="es-PE"/>
          </a:p>
        </p:txBody>
      </p:sp>
      <p:sp>
        <p:nvSpPr>
          <p:cNvPr id="4" name="Text Box 5"/>
          <p:cNvSpPr txBox="1">
            <a:spLocks noChangeArrowheads="1"/>
          </p:cNvSpPr>
          <p:nvPr/>
        </p:nvSpPr>
        <p:spPr bwMode="auto">
          <a:xfrm>
            <a:off x="4143372" y="2143116"/>
            <a:ext cx="3786214" cy="22860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S_tradnl" sz="1600" b="1" i="0" u="none" strike="noStrike" cap="none" normalizeH="0" baseline="0" dirty="0" smtClean="0">
                <a:ln>
                  <a:noFill/>
                </a:ln>
                <a:solidFill>
                  <a:schemeClr val="tx1"/>
                </a:solidFill>
                <a:effectLst/>
                <a:latin typeface="Calibri" pitchFamily="34" charset="0"/>
              </a:rPr>
              <a:t>La Facultad de Psicología como entidad dedicada a la formación académica, la investigación, proyección social, extensión universitaria, promoción cultural se compromete a desarrollarlas con eficiencia,  contribuyendo al mejoramiento de la calidad  de  vida humana en la sociedad peruana</a:t>
            </a:r>
            <a:r>
              <a:rPr kumimoji="0" lang="es-ES_tradnl" sz="1600" b="1" i="0" u="none" strike="noStrike" cap="none" normalizeH="0" baseline="0" dirty="0" smtClean="0">
                <a:ln>
                  <a:noFill/>
                </a:ln>
                <a:solidFill>
                  <a:schemeClr val="tx1"/>
                </a:solidFill>
                <a:effectLst/>
                <a:latin typeface="Calibri" pitchFamily="34" charset="0"/>
              </a:rPr>
              <a:t>.</a:t>
            </a:r>
            <a:endParaRPr kumimoji="0" lang="es-ES_tradnl" sz="1600" b="1" i="0" u="none" strike="noStrike" cap="none" normalizeH="0" baseline="0" dirty="0" smtClean="0">
              <a:ln>
                <a:noFill/>
              </a:ln>
              <a:solidFill>
                <a:schemeClr val="tx1"/>
              </a:solidFill>
              <a:effectLst/>
              <a:latin typeface="Calibri" pitchFamily="34" charset="0"/>
            </a:endParaRPr>
          </a:p>
        </p:txBody>
      </p:sp>
      <p:pic>
        <p:nvPicPr>
          <p:cNvPr id="5" name="Imagen 6"/>
          <p:cNvPicPr>
            <a:picLocks noChangeArrowheads="1"/>
          </p:cNvPicPr>
          <p:nvPr/>
        </p:nvPicPr>
        <p:blipFill>
          <a:blip r:embed="rId4"/>
          <a:srcRect/>
          <a:stretch>
            <a:fillRect/>
          </a:stretch>
        </p:blipFill>
        <p:spPr bwMode="auto">
          <a:xfrm>
            <a:off x="1357290" y="2928934"/>
            <a:ext cx="2565400" cy="2184400"/>
          </a:xfrm>
          <a:prstGeom prst="rect">
            <a:avLst/>
          </a:prstGeom>
          <a:noFill/>
          <a:ln w="9525">
            <a:noFill/>
            <a:miter lim="800000"/>
            <a:headEnd/>
            <a:tailEnd/>
          </a:ln>
        </p:spPr>
      </p:pic>
      <p:sp>
        <p:nvSpPr>
          <p:cNvPr id="6" name="Text Box 6"/>
          <p:cNvSpPr txBox="1">
            <a:spLocks noChangeArrowheads="1"/>
          </p:cNvSpPr>
          <p:nvPr/>
        </p:nvSpPr>
        <p:spPr bwMode="auto">
          <a:xfrm>
            <a:off x="1285852" y="1928802"/>
            <a:ext cx="2697163" cy="4603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sz="1800" b="1" i="0" u="none" strike="noStrike" cap="none" normalizeH="0" baseline="0" dirty="0" smtClean="0">
                <a:ln>
                  <a:noFill/>
                </a:ln>
                <a:solidFill>
                  <a:schemeClr val="tx1"/>
                </a:solidFill>
                <a:effectLst/>
                <a:latin typeface="Algerian" pitchFamily="82" charset="0"/>
              </a:rPr>
              <a:t>POLITICA DE CALIDAD</a:t>
            </a:r>
            <a:endParaRPr kumimoji="0" lang="es-PE" sz="1800" b="0" i="0" u="none" strike="noStrike" cap="none" normalizeH="0" baseline="0" dirty="0" smtClean="0">
              <a:ln>
                <a:noFill/>
              </a:ln>
              <a:solidFill>
                <a:schemeClr val="tx1"/>
              </a:solidFill>
              <a:effectLst/>
              <a:latin typeface="Arial" pitchFamily="34" charset="0"/>
            </a:endParaRPr>
          </a:p>
        </p:txBody>
      </p:sp>
      <p:pic>
        <p:nvPicPr>
          <p:cNvPr id="7" name="Imagen 11" descr="Facultad_de_Psicologia_UNMSM_logo"/>
          <p:cNvPicPr>
            <a:picLocks noChangeAspect="1" noChangeArrowheads="1"/>
          </p:cNvPicPr>
          <p:nvPr/>
        </p:nvPicPr>
        <p:blipFill>
          <a:blip r:embed="rId5" cstate="print"/>
          <a:srcRect/>
          <a:stretch>
            <a:fillRect/>
          </a:stretch>
        </p:blipFill>
        <p:spPr bwMode="auto">
          <a:xfrm>
            <a:off x="133351" y="123825"/>
            <a:ext cx="2081195" cy="518447"/>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21502" y="738866"/>
            <a:ext cx="4214842" cy="369332"/>
          </a:xfrm>
          <a:prstGeom prst="rect">
            <a:avLst/>
          </a:prstGeom>
          <a:noFill/>
        </p:spPr>
        <p:txBody>
          <a:bodyPr wrap="square" rtlCol="0">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dirty="0" smtClean="0"/>
              <a:t>PLAN ESTRATEGICO COMPLETAR</a:t>
            </a:r>
            <a:endParaRPr lang="es-PE" dirty="0"/>
          </a:p>
        </p:txBody>
      </p:sp>
      <p:sp>
        <p:nvSpPr>
          <p:cNvPr id="3" name="2 Rectángulo redondeado"/>
          <p:cNvSpPr/>
          <p:nvPr/>
        </p:nvSpPr>
        <p:spPr>
          <a:xfrm>
            <a:off x="186399" y="1785926"/>
            <a:ext cx="3960440" cy="3367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sp>
        <p:nvSpPr>
          <p:cNvPr id="4" name="3 Rectángulo"/>
          <p:cNvSpPr/>
          <p:nvPr/>
        </p:nvSpPr>
        <p:spPr>
          <a:xfrm>
            <a:off x="-27883" y="0"/>
            <a:ext cx="9199767" cy="6858000"/>
          </a:xfrm>
          <a:prstGeom prst="rect">
            <a:avLst/>
          </a:prstGeom>
          <a:blipFill>
            <a:blip r:embed="rId2"/>
            <a:tile tx="0" ty="0" sx="100000" sy="100000" flip="none" algn="tl"/>
          </a:blip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sp>
        <p:nvSpPr>
          <p:cNvPr id="5" name="5 CuadroTexto"/>
          <p:cNvSpPr txBox="1"/>
          <p:nvPr/>
        </p:nvSpPr>
        <p:spPr>
          <a:xfrm>
            <a:off x="3857620" y="5357826"/>
            <a:ext cx="5000660" cy="1323439"/>
          </a:xfrm>
          <a:prstGeom prst="rect">
            <a:avLst/>
          </a:prstGeom>
          <a:solidFill>
            <a:srgbClr val="FF99FF"/>
          </a:solidFill>
          <a:ln w="38100">
            <a:solidFill>
              <a:schemeClr val="accent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sz="1200" b="1" dirty="0" smtClean="0">
                <a:solidFill>
                  <a:schemeClr val="tx1"/>
                </a:solidFill>
                <a:latin typeface="Bodoni MT Black" pitchFamily="18" charset="0"/>
              </a:rPr>
              <a:t>EXTENSION UNIVERSITARIA - PROYECCION SOCIAL</a:t>
            </a:r>
          </a:p>
          <a:p>
            <a:pPr algn="ctr"/>
            <a:endParaRPr lang="es-MX" sz="1200" b="1" dirty="0" smtClean="0">
              <a:solidFill>
                <a:schemeClr val="tx1"/>
              </a:solidFill>
              <a:latin typeface="Bodoni MT Black" pitchFamily="18" charset="0"/>
            </a:endParaRPr>
          </a:p>
          <a:p>
            <a:pPr algn="ctr"/>
            <a:endParaRPr lang="es-MX" sz="1400" b="1" dirty="0" smtClean="0">
              <a:solidFill>
                <a:schemeClr val="tx1"/>
              </a:solidFill>
              <a:latin typeface="Bodoni MT Black" pitchFamily="18" charset="0"/>
            </a:endParaRPr>
          </a:p>
          <a:p>
            <a:pPr algn="ctr"/>
            <a:endParaRPr lang="es-MX" sz="1400" b="1" dirty="0" smtClean="0">
              <a:solidFill>
                <a:schemeClr val="tx1"/>
              </a:solidFill>
              <a:latin typeface="Bodoni MT Black" pitchFamily="18" charset="0"/>
            </a:endParaRPr>
          </a:p>
          <a:p>
            <a:pPr algn="ctr"/>
            <a:endParaRPr lang="es-MX" sz="1400" b="1" dirty="0" smtClean="0">
              <a:solidFill>
                <a:schemeClr val="bg1"/>
              </a:solidFill>
              <a:latin typeface="Bodoni MT Black" pitchFamily="18" charset="0"/>
            </a:endParaRPr>
          </a:p>
          <a:p>
            <a:pPr algn="ctr"/>
            <a:endParaRPr lang="es-MX" sz="1400" dirty="0">
              <a:solidFill>
                <a:schemeClr val="bg1"/>
              </a:solidFill>
              <a:latin typeface="Bodoni MT Black" pitchFamily="18" charset="0"/>
            </a:endParaRPr>
          </a:p>
        </p:txBody>
      </p:sp>
      <p:sp>
        <p:nvSpPr>
          <p:cNvPr id="6" name="8 CuadroTexto"/>
          <p:cNvSpPr txBox="1"/>
          <p:nvPr/>
        </p:nvSpPr>
        <p:spPr>
          <a:xfrm>
            <a:off x="3857620" y="4214818"/>
            <a:ext cx="5000660" cy="1107996"/>
          </a:xfrm>
          <a:prstGeom prst="rect">
            <a:avLst/>
          </a:prstGeom>
          <a:solidFill>
            <a:srgbClr val="FFFF99"/>
          </a:solidFill>
          <a:ln w="38100">
            <a:solidFill>
              <a:schemeClr val="accent1"/>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sz="1400" b="1" dirty="0" smtClean="0">
                <a:solidFill>
                  <a:schemeClr val="tx1"/>
                </a:solidFill>
                <a:latin typeface="Bodoni MT Black" pitchFamily="18" charset="0"/>
              </a:rPr>
              <a:t>INVESTIGACIÓN </a:t>
            </a:r>
            <a:r>
              <a:rPr lang="es-MX" sz="1400" b="1" dirty="0">
                <a:solidFill>
                  <a:schemeClr val="tx1"/>
                </a:solidFill>
                <a:latin typeface="Bodoni MT Black" pitchFamily="18" charset="0"/>
              </a:rPr>
              <a:t>PARA EL </a:t>
            </a:r>
            <a:r>
              <a:rPr lang="es-MX" sz="1400" b="1" dirty="0" smtClean="0">
                <a:solidFill>
                  <a:schemeClr val="tx1"/>
                </a:solidFill>
                <a:latin typeface="Bodoni MT Black" pitchFamily="18" charset="0"/>
              </a:rPr>
              <a:t>DESARROLLO</a:t>
            </a:r>
          </a:p>
          <a:p>
            <a:pPr algn="ctr"/>
            <a:endParaRPr lang="es-MX" sz="1600" b="1" dirty="0" smtClean="0">
              <a:solidFill>
                <a:schemeClr val="tx1"/>
              </a:solidFill>
              <a:latin typeface="Bodoni MT Black" pitchFamily="18" charset="0"/>
            </a:endParaRPr>
          </a:p>
          <a:p>
            <a:pPr algn="ctr"/>
            <a:endParaRPr lang="es-MX" b="1" dirty="0" smtClean="0">
              <a:solidFill>
                <a:schemeClr val="tx1"/>
              </a:solidFill>
              <a:latin typeface="Bodoni MT Black" pitchFamily="18" charset="0"/>
            </a:endParaRPr>
          </a:p>
          <a:p>
            <a:pPr algn="ctr"/>
            <a:endParaRPr lang="es-MX" dirty="0">
              <a:solidFill>
                <a:schemeClr val="tx1"/>
              </a:solidFill>
            </a:endParaRPr>
          </a:p>
        </p:txBody>
      </p:sp>
      <p:sp>
        <p:nvSpPr>
          <p:cNvPr id="7" name="10 CuadroTexto"/>
          <p:cNvSpPr txBox="1"/>
          <p:nvPr/>
        </p:nvSpPr>
        <p:spPr>
          <a:xfrm>
            <a:off x="214282" y="142852"/>
            <a:ext cx="8698007" cy="1200329"/>
          </a:xfrm>
          <a:prstGeom prst="rect">
            <a:avLst/>
          </a:prstGeom>
          <a:solidFill>
            <a:schemeClr val="accent6">
              <a:lumMod val="60000"/>
              <a:lumOff val="40000"/>
            </a:schemeClr>
          </a:solidFill>
          <a:ln w="57150">
            <a:solidFill>
              <a:schemeClr val="accent1"/>
            </a:solidFill>
          </a:ln>
          <a:scene3d>
            <a:camera prst="orthographicFront"/>
            <a:lightRig rig="threePt" dir="t"/>
          </a:scene3d>
          <a:sp3d>
            <a:bevelT/>
          </a:sp3d>
        </p:spPr>
        <p:txBody>
          <a:bodyPr wrap="square" rtlCol="0">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sz="2400" b="1" dirty="0" smtClean="0">
                <a:latin typeface="Bodoni MT Black" pitchFamily="18" charset="0"/>
              </a:rPr>
              <a:t>PLAN  ESTRATÉGICO  DE   </a:t>
            </a:r>
          </a:p>
          <a:p>
            <a:pPr algn="ctr"/>
            <a:r>
              <a:rPr lang="es-MX" sz="2400" b="1" dirty="0" smtClean="0">
                <a:latin typeface="Bodoni MT Black" pitchFamily="18" charset="0"/>
              </a:rPr>
              <a:t>NUESTRA  FACULTAD  DE  PSICOLOGIA</a:t>
            </a:r>
          </a:p>
          <a:p>
            <a:pPr algn="ctr"/>
            <a:r>
              <a:rPr lang="es-MX" sz="2400" b="1" dirty="0" smtClean="0">
                <a:latin typeface="Bodoni MT Black" pitchFamily="18" charset="0"/>
              </a:rPr>
              <a:t>  </a:t>
            </a:r>
            <a:endParaRPr lang="es-MX" sz="2400" b="1" dirty="0">
              <a:latin typeface="Bodoni MT Black" pitchFamily="18" charset="0"/>
            </a:endParaRPr>
          </a:p>
        </p:txBody>
      </p:sp>
      <p:sp>
        <p:nvSpPr>
          <p:cNvPr id="8" name="17 CuadroTexto"/>
          <p:cNvSpPr txBox="1"/>
          <p:nvPr/>
        </p:nvSpPr>
        <p:spPr>
          <a:xfrm>
            <a:off x="3857620" y="1500174"/>
            <a:ext cx="5000660" cy="1400383"/>
          </a:xfrm>
          <a:prstGeom prst="rect">
            <a:avLst/>
          </a:prstGeom>
          <a:solidFill>
            <a:srgbClr val="CCFFFF"/>
          </a:solidFill>
          <a:ln w="38100">
            <a:solidFill>
              <a:schemeClr val="accent1"/>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sz="1400" b="1" dirty="0" smtClean="0">
                <a:solidFill>
                  <a:schemeClr val="tx1"/>
                </a:solidFill>
                <a:latin typeface="Bodoni MT Black" pitchFamily="18" charset="0"/>
              </a:rPr>
              <a:t>FORMACION ACADEMICA  DE EXCELENCIA</a:t>
            </a:r>
          </a:p>
          <a:p>
            <a:pPr algn="ctr"/>
            <a:endParaRPr lang="es-MX" sz="1400" b="1" dirty="0" smtClean="0">
              <a:solidFill>
                <a:schemeClr val="tx1"/>
              </a:solidFill>
              <a:latin typeface="Bodoni MT Black" pitchFamily="18" charset="0"/>
            </a:endParaRPr>
          </a:p>
          <a:p>
            <a:pPr algn="just"/>
            <a:r>
              <a:rPr lang="es-MX" sz="1100" b="1" dirty="0" smtClean="0">
                <a:solidFill>
                  <a:schemeClr val="tx1"/>
                </a:solidFill>
                <a:latin typeface="Bodoni MT Black" pitchFamily="18" charset="0"/>
              </a:rPr>
              <a:t>  </a:t>
            </a:r>
          </a:p>
          <a:p>
            <a:pPr algn="just"/>
            <a:endParaRPr lang="es-MX" sz="1400" b="1" dirty="0" smtClean="0">
              <a:solidFill>
                <a:schemeClr val="tx1"/>
              </a:solidFill>
              <a:latin typeface="Bodoni MT Black" pitchFamily="18" charset="0"/>
            </a:endParaRPr>
          </a:p>
          <a:p>
            <a:pPr algn="just"/>
            <a:endParaRPr lang="es-MX" sz="1400" b="1" dirty="0" smtClean="0">
              <a:solidFill>
                <a:schemeClr val="tx1"/>
              </a:solidFill>
              <a:latin typeface="Bodoni MT Black" pitchFamily="18" charset="0"/>
            </a:endParaRPr>
          </a:p>
          <a:p>
            <a:pPr algn="ctr"/>
            <a:endParaRPr lang="es-MX" dirty="0">
              <a:solidFill>
                <a:schemeClr val="tx1"/>
              </a:solidFill>
              <a:latin typeface="Bodoni MT Black" pitchFamily="18" charset="0"/>
            </a:endParaRPr>
          </a:p>
        </p:txBody>
      </p:sp>
      <p:pic>
        <p:nvPicPr>
          <p:cNvPr id="9" name="Picture 6" descr="http://2.bp.blogspot.com/_3CV8SXd7-xY/ScJE2iIj09I/AAAAAAAAEvI/8GTvFOkoIBg/s400/escudo_oficial_UNMSM.gif"/>
          <p:cNvPicPr>
            <a:picLocks noChangeAspect="1" noChangeArrowheads="1"/>
          </p:cNvPicPr>
          <p:nvPr/>
        </p:nvPicPr>
        <p:blipFill>
          <a:blip r:embed="rId3" cstate="print">
            <a:lum/>
          </a:blip>
          <a:srcRect/>
          <a:stretch>
            <a:fillRect/>
          </a:stretch>
        </p:blipFill>
        <p:spPr bwMode="auto">
          <a:xfrm>
            <a:off x="578427" y="238799"/>
            <a:ext cx="527949" cy="628509"/>
          </a:xfrm>
          <a:prstGeom prst="rect">
            <a:avLst/>
          </a:prstGeom>
          <a:noFill/>
          <a:ln w="9525">
            <a:noFill/>
            <a:miter lim="800000"/>
            <a:headEnd/>
            <a:tailEnd/>
          </a:ln>
        </p:spPr>
      </p:pic>
      <p:pic>
        <p:nvPicPr>
          <p:cNvPr id="10" name="Picture 35" descr="http://profile.ak.fbcdn.net/hprofile-ak-snc4/50413_43801156704_2314_n.jpg"/>
          <p:cNvPicPr>
            <a:picLocks noChangeAspect="1" noChangeArrowheads="1"/>
          </p:cNvPicPr>
          <p:nvPr/>
        </p:nvPicPr>
        <p:blipFill>
          <a:blip r:embed="rId4" cstate="print">
            <a:lum/>
          </a:blip>
          <a:srcRect/>
          <a:stretch>
            <a:fillRect/>
          </a:stretch>
        </p:blipFill>
        <p:spPr bwMode="auto">
          <a:xfrm>
            <a:off x="8222294" y="238800"/>
            <a:ext cx="505117" cy="500066"/>
          </a:xfrm>
          <a:prstGeom prst="ellipse">
            <a:avLst/>
          </a:prstGeom>
          <a:noFill/>
          <a:scene3d>
            <a:camera prst="orthographicFront"/>
            <a:lightRig rig="threePt" dir="t"/>
          </a:scene3d>
          <a:sp3d>
            <a:bevelT/>
          </a:sp3d>
        </p:spPr>
      </p:pic>
      <p:sp>
        <p:nvSpPr>
          <p:cNvPr id="11" name="26 CuadroTexto"/>
          <p:cNvSpPr txBox="1"/>
          <p:nvPr/>
        </p:nvSpPr>
        <p:spPr>
          <a:xfrm>
            <a:off x="3857620" y="3000372"/>
            <a:ext cx="5000660" cy="1107996"/>
          </a:xfrm>
          <a:prstGeom prst="rect">
            <a:avLst/>
          </a:prstGeom>
          <a:solidFill>
            <a:srgbClr val="66FF33"/>
          </a:solidFill>
          <a:ln w="38100">
            <a:solidFill>
              <a:schemeClr val="accent1"/>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sz="1400" b="1" dirty="0" smtClean="0">
                <a:solidFill>
                  <a:schemeClr val="tx1"/>
                </a:solidFill>
                <a:latin typeface="Bodoni MT Black" pitchFamily="18" charset="0"/>
              </a:rPr>
              <a:t>GESTION  DE LA CALIDAD</a:t>
            </a:r>
          </a:p>
          <a:p>
            <a:pPr algn="ctr"/>
            <a:endParaRPr lang="es-MX" sz="1600" b="1" dirty="0" smtClean="0">
              <a:solidFill>
                <a:schemeClr val="tx1"/>
              </a:solidFill>
              <a:latin typeface="Bodoni MT Black" pitchFamily="18" charset="0"/>
            </a:endParaRPr>
          </a:p>
          <a:p>
            <a:pPr algn="ctr"/>
            <a:endParaRPr lang="es-MX" b="1" dirty="0" smtClean="0">
              <a:solidFill>
                <a:schemeClr val="tx1"/>
              </a:solidFill>
              <a:latin typeface="Bodoni MT Black" pitchFamily="18" charset="0"/>
            </a:endParaRPr>
          </a:p>
          <a:p>
            <a:pPr algn="ctr"/>
            <a:endParaRPr lang="es-MX" dirty="0">
              <a:solidFill>
                <a:schemeClr val="tx1"/>
              </a:solidFill>
              <a:latin typeface="Bodoni MT Black" pitchFamily="18" charset="0"/>
            </a:endParaRPr>
          </a:p>
        </p:txBody>
      </p:sp>
      <p:sp>
        <p:nvSpPr>
          <p:cNvPr id="12" name="28 Rectángulo"/>
          <p:cNvSpPr/>
          <p:nvPr/>
        </p:nvSpPr>
        <p:spPr>
          <a:xfrm>
            <a:off x="285720" y="2643182"/>
            <a:ext cx="2707757" cy="2357454"/>
          </a:xfrm>
          <a:prstGeom prst="rect">
            <a:avLst/>
          </a:prstGeom>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lin ang="16200000" scaled="1"/>
            <a:tileRect/>
          </a:gradFill>
          <a:ln w="76200">
            <a:solidFill>
              <a:schemeClr val="tx2">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E"/>
          </a:p>
        </p:txBody>
      </p:sp>
      <p:sp>
        <p:nvSpPr>
          <p:cNvPr id="13" name="29 CuadroTexto"/>
          <p:cNvSpPr txBox="1"/>
          <p:nvPr/>
        </p:nvSpPr>
        <p:spPr>
          <a:xfrm>
            <a:off x="357158" y="3286124"/>
            <a:ext cx="2564881" cy="707886"/>
          </a:xfrm>
          <a:prstGeom prst="rect">
            <a:avLst/>
          </a:prstGeom>
          <a:noFill/>
        </p:spPr>
        <p:txBody>
          <a:bodyPr wrap="square" rtlCol="0">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2000" dirty="0" smtClean="0">
                <a:latin typeface="Bodoni MT Black" pitchFamily="18" charset="0"/>
              </a:rPr>
              <a:t>EJES  ESTRATEGICOS</a:t>
            </a:r>
            <a:endParaRPr lang="es-PE" sz="2000" dirty="0">
              <a:latin typeface="Bodoni MT Black" pitchFamily="18" charset="0"/>
            </a:endParaRPr>
          </a:p>
        </p:txBody>
      </p:sp>
      <p:cxnSp>
        <p:nvCxnSpPr>
          <p:cNvPr id="14" name="17 Conector recto"/>
          <p:cNvCxnSpPr/>
          <p:nvPr/>
        </p:nvCxnSpPr>
        <p:spPr>
          <a:xfrm rot="5400000">
            <a:off x="1143770" y="4000504"/>
            <a:ext cx="4571238" cy="794"/>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18 Conector recto"/>
          <p:cNvCxnSpPr/>
          <p:nvPr/>
        </p:nvCxnSpPr>
        <p:spPr>
          <a:xfrm>
            <a:off x="3428992" y="1714488"/>
            <a:ext cx="428628"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19 Conector recto"/>
          <p:cNvCxnSpPr/>
          <p:nvPr/>
        </p:nvCxnSpPr>
        <p:spPr>
          <a:xfrm>
            <a:off x="3429786" y="3428205"/>
            <a:ext cx="428628"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20 Conector recto"/>
          <p:cNvCxnSpPr/>
          <p:nvPr/>
        </p:nvCxnSpPr>
        <p:spPr>
          <a:xfrm>
            <a:off x="3428992" y="4857759"/>
            <a:ext cx="428628"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21 Conector recto"/>
          <p:cNvCxnSpPr/>
          <p:nvPr/>
        </p:nvCxnSpPr>
        <p:spPr>
          <a:xfrm>
            <a:off x="3428992" y="6286519"/>
            <a:ext cx="428628"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22 Conector recto"/>
          <p:cNvCxnSpPr/>
          <p:nvPr/>
        </p:nvCxnSpPr>
        <p:spPr>
          <a:xfrm>
            <a:off x="2929720" y="3785396"/>
            <a:ext cx="500066" cy="1588"/>
          </a:xfrm>
          <a:prstGeom prst="line">
            <a:avLst/>
          </a:prstGeom>
        </p:spPr>
        <p:style>
          <a:lnRef idx="3">
            <a:schemeClr val="accent1"/>
          </a:lnRef>
          <a:fillRef idx="0">
            <a:schemeClr val="accent1"/>
          </a:fillRef>
          <a:effectRef idx="2">
            <a:schemeClr val="accent1"/>
          </a:effectRef>
          <a:fontRef idx="minor">
            <a:schemeClr val="tx1"/>
          </a:fontRef>
        </p:style>
      </p:cxnSp>
      <p:sp>
        <p:nvSpPr>
          <p:cNvPr id="20" name="19 CuadroTexto"/>
          <p:cNvSpPr txBox="1"/>
          <p:nvPr/>
        </p:nvSpPr>
        <p:spPr>
          <a:xfrm>
            <a:off x="3929058" y="1785927"/>
            <a:ext cx="4857784" cy="1323439"/>
          </a:xfrm>
          <a:prstGeom prst="rect">
            <a:avLst/>
          </a:prstGeom>
          <a:noFill/>
        </p:spPr>
        <p:txBody>
          <a:bodyPr wrap="square" rtlCol="0">
            <a:spAutoFit/>
          </a:bodyPr>
          <a:lstStyle/>
          <a:p>
            <a:pPr algn="just"/>
            <a:r>
              <a:rPr lang="es-ES_tradnl" sz="1000" b="1" dirty="0" smtClean="0"/>
              <a:t>Formación integral  basada en principios y valores, postulando un aprendizaje centrado en el estudiante a fin que desarrolle  competencias  de orden teórico-conceptuales, metodológicas - científicas, técnico - instrumentales, procedimentales y  personales-sociales., Fomento de la movilidad docente y estudiantil, mediante el intercambio por convenios académicos internacionales. Formación  de  estudiantes de calidad a nivel de pre-grado y posgrado,  lideres profesionales al  servicio de la sociedad.</a:t>
            </a:r>
            <a:endParaRPr lang="es-PE" sz="1000" b="1" dirty="0" smtClean="0"/>
          </a:p>
          <a:p>
            <a:pPr algn="just"/>
            <a:endParaRPr lang="es-PE" sz="1000" dirty="0" smtClean="0"/>
          </a:p>
          <a:p>
            <a:pPr algn="just"/>
            <a:endParaRPr lang="es-PE" sz="1000" b="1" dirty="0"/>
          </a:p>
        </p:txBody>
      </p:sp>
      <p:sp>
        <p:nvSpPr>
          <p:cNvPr id="21" name="20 CuadroTexto"/>
          <p:cNvSpPr txBox="1"/>
          <p:nvPr/>
        </p:nvSpPr>
        <p:spPr>
          <a:xfrm>
            <a:off x="3929058" y="4429132"/>
            <a:ext cx="4857784" cy="861774"/>
          </a:xfrm>
          <a:prstGeom prst="rect">
            <a:avLst/>
          </a:prstGeom>
          <a:noFill/>
        </p:spPr>
        <p:txBody>
          <a:bodyPr wrap="square" rtlCol="0">
            <a:spAutoFit/>
          </a:bodyPr>
          <a:lstStyle/>
          <a:p>
            <a:pPr algn="just"/>
            <a:r>
              <a:rPr lang="es-ES_tradnl" sz="1000" b="1" dirty="0" smtClean="0"/>
              <a:t>La investigación formativa se constituye en herramienta para el aprendizaje, al ser éste un proceso de construcción del conocimiento, el (a) estudiante se plantea interrogantes y resuelve problemas. Así también docentes y estudiantes en colaboración aplican la metodología científica. contribuyendo con la descripción, explicación e intervención de problemáticas de orden psicosocial,  e innovando para  el desarrollo humano  sostenible.</a:t>
            </a:r>
            <a:endParaRPr lang="es-PE" sz="1000" b="1" dirty="0"/>
          </a:p>
        </p:txBody>
      </p:sp>
      <p:sp>
        <p:nvSpPr>
          <p:cNvPr id="22" name="21 CuadroTexto"/>
          <p:cNvSpPr txBox="1"/>
          <p:nvPr/>
        </p:nvSpPr>
        <p:spPr>
          <a:xfrm>
            <a:off x="3071802" y="928670"/>
            <a:ext cx="2857520" cy="369332"/>
          </a:xfrm>
          <a:prstGeom prst="rect">
            <a:avLst/>
          </a:prstGeom>
          <a:noFill/>
        </p:spPr>
        <p:txBody>
          <a:bodyPr wrap="square" rtlCol="0">
            <a:spAutoFit/>
          </a:bodyPr>
          <a:lstStyle/>
          <a:p>
            <a:pPr algn="ctr"/>
            <a:r>
              <a:rPr lang="es-ES_tradnl" dirty="0" smtClean="0">
                <a:latin typeface="Bodoni MT Black" pitchFamily="18" charset="0"/>
              </a:rPr>
              <a:t>2012  -  2016</a:t>
            </a:r>
            <a:endParaRPr lang="es-PE" dirty="0">
              <a:latin typeface="Bodoni MT Black" pitchFamily="18" charset="0"/>
            </a:endParaRPr>
          </a:p>
        </p:txBody>
      </p:sp>
      <p:sp>
        <p:nvSpPr>
          <p:cNvPr id="23" name="22 CuadroTexto"/>
          <p:cNvSpPr txBox="1"/>
          <p:nvPr/>
        </p:nvSpPr>
        <p:spPr>
          <a:xfrm>
            <a:off x="3929058" y="5643578"/>
            <a:ext cx="4857784" cy="1015663"/>
          </a:xfrm>
          <a:prstGeom prst="rect">
            <a:avLst/>
          </a:prstGeom>
          <a:noFill/>
        </p:spPr>
        <p:txBody>
          <a:bodyPr wrap="square" rtlCol="0">
            <a:spAutoFit/>
          </a:bodyPr>
          <a:lstStyle/>
          <a:p>
            <a:pPr algn="just"/>
            <a:r>
              <a:rPr lang="es-ES_tradnl" sz="1000" b="1" dirty="0" smtClean="0"/>
              <a:t>La responsabilidad social universitaria  se desarrolla en el “aprendizaje-servicio solidario” como estrategia de innovación curricular, participando cooperativamente docentes y estudiantes, integrando la labor lectiva e investigativa. Generando vínculos  colaborativos con nuestra comunidad sanmarquina y nuestro país , promoviendo la salud psicológica,   implementando proyectos de desarrollo,  de formación pre-profesional, de creación cultural y artística.</a:t>
            </a:r>
          </a:p>
        </p:txBody>
      </p:sp>
      <p:sp>
        <p:nvSpPr>
          <p:cNvPr id="24" name="23 CuadroTexto"/>
          <p:cNvSpPr txBox="1"/>
          <p:nvPr/>
        </p:nvSpPr>
        <p:spPr>
          <a:xfrm>
            <a:off x="3929058" y="3214686"/>
            <a:ext cx="4857784" cy="861774"/>
          </a:xfrm>
          <a:prstGeom prst="rect">
            <a:avLst/>
          </a:prstGeom>
          <a:noFill/>
        </p:spPr>
        <p:txBody>
          <a:bodyPr wrap="square" rtlCol="0">
            <a:spAutoFit/>
          </a:bodyPr>
          <a:lstStyle/>
          <a:p>
            <a:pPr algn="just"/>
            <a:r>
              <a:rPr lang="es-ES_tradnl" sz="1000" b="1" dirty="0" smtClean="0"/>
              <a:t>Desde una perspectiva sistémica y basada en la gestión de procesos, la comunidad de la Facultad de Psicología tiene el compromiso de trabajar  para la mejora continua de su calidad académica, articulando los procesos estratégicos con los  operativos  formativos, de  aprendizaje, investigación, evaluativos, de vinculación y los de soporte, bienestar, administrativo, financiero, informático, tecnológico , bibliográfico entre  otros.</a:t>
            </a:r>
          </a:p>
        </p:txBody>
      </p:sp>
    </p:spTree>
  </p:cSld>
  <p:clrMapOvr>
    <a:masterClrMapping/>
  </p:clrMapOvr>
  <p:transition spd="slow">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blipFill>
            <a:blip r:embed="rId2"/>
            <a:tile tx="0" ty="0" sx="100000" sy="100000" flip="none" algn="tl"/>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67"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endParaRPr>
          </a:p>
        </p:txBody>
      </p:sp>
      <p:sp>
        <p:nvSpPr>
          <p:cNvPr id="2079" name="Rectangle 31"/>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endParaRPr>
          </a:p>
        </p:txBody>
      </p:sp>
      <p:grpSp>
        <p:nvGrpSpPr>
          <p:cNvPr id="2080" name="Group 32"/>
          <p:cNvGrpSpPr>
            <a:grpSpLocks/>
          </p:cNvGrpSpPr>
          <p:nvPr/>
        </p:nvGrpSpPr>
        <p:grpSpPr bwMode="auto">
          <a:xfrm>
            <a:off x="142844" y="857232"/>
            <a:ext cx="8786917" cy="5215236"/>
            <a:chOff x="1106" y="2316"/>
            <a:chExt cx="15065" cy="7972"/>
          </a:xfrm>
        </p:grpSpPr>
        <p:sp>
          <p:nvSpPr>
            <p:cNvPr id="2081" name="Text Box 33"/>
            <p:cNvSpPr txBox="1">
              <a:spLocks noChangeArrowheads="1"/>
            </p:cNvSpPr>
            <p:nvPr/>
          </p:nvSpPr>
          <p:spPr bwMode="auto">
            <a:xfrm>
              <a:off x="5302" y="2316"/>
              <a:ext cx="5954" cy="1361"/>
            </a:xfrm>
            <a:prstGeom prst="rect">
              <a:avLst/>
            </a:prstGeom>
            <a:solidFill>
              <a:srgbClr val="FFFFCC"/>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_tradnl" sz="1400" b="0" i="0" u="none" strike="noStrike" cap="none" normalizeH="0" baseline="0" dirty="0" smtClean="0">
                  <a:ln>
                    <a:noFill/>
                  </a:ln>
                  <a:solidFill>
                    <a:schemeClr val="tx1"/>
                  </a:solidFill>
                  <a:effectLst/>
                  <a:latin typeface="Bauhaus 93" pitchFamily="82" charset="0"/>
                </a:rPr>
                <a:t>PLAN  ESTRATEGICO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_tradnl" sz="1400" b="0" i="0" u="none" strike="noStrike" cap="none" normalizeH="0" baseline="0" dirty="0" smtClean="0">
                  <a:ln>
                    <a:noFill/>
                  </a:ln>
                  <a:solidFill>
                    <a:schemeClr val="tx1"/>
                  </a:solidFill>
                  <a:effectLst/>
                  <a:latin typeface="Bauhaus 93" pitchFamily="82" charset="0"/>
                </a:rPr>
                <a:t>2012 -  2016</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_tradnl" sz="1400" b="0" i="0" u="none" strike="noStrike" cap="none" normalizeH="0" baseline="0" dirty="0" smtClean="0">
                <a:ln>
                  <a:noFill/>
                </a:ln>
                <a:solidFill>
                  <a:schemeClr val="tx1"/>
                </a:solidFill>
                <a:effectLst/>
                <a:latin typeface="Bauhaus 93" pitchFamily="82"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endParaRPr>
            </a:p>
          </p:txBody>
        </p:sp>
        <p:sp>
          <p:nvSpPr>
            <p:cNvPr id="2082" name="AutoShape 34"/>
            <p:cNvSpPr>
              <a:spLocks noChangeArrowheads="1"/>
            </p:cNvSpPr>
            <p:nvPr/>
          </p:nvSpPr>
          <p:spPr bwMode="auto">
            <a:xfrm>
              <a:off x="4903" y="6466"/>
              <a:ext cx="2572" cy="2097"/>
            </a:xfrm>
            <a:prstGeom prst="roundRect">
              <a:avLst>
                <a:gd name="adj" fmla="val 16667"/>
              </a:avLst>
            </a:prstGeom>
            <a:solidFill>
              <a:srgbClr val="CCFFFF"/>
            </a:solidFill>
            <a:ln w="28575">
              <a:solidFill>
                <a:srgbClr val="548DD4"/>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400" b="1" i="0" u="none" strike="noStrike" cap="none" normalizeH="0" baseline="0" dirty="0" smtClean="0">
                  <a:ln>
                    <a:noFill/>
                  </a:ln>
                  <a:solidFill>
                    <a:schemeClr val="tx1"/>
                  </a:solidFill>
                  <a:effectLst/>
                  <a:latin typeface="Bauhaus 93" pitchFamily="82" charset="0"/>
                </a:rPr>
                <a:t>EJE ESTRATÉGICO I</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PE" sz="1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dirty="0" smtClean="0">
                  <a:ln>
                    <a:noFill/>
                  </a:ln>
                  <a:solidFill>
                    <a:schemeClr val="tx1"/>
                  </a:solidFill>
                  <a:effectLst/>
                  <a:latin typeface="Calibri" pitchFamily="34" charset="0"/>
                </a:rPr>
                <a:t>FORMACION ACADÉMICA DE EXCELENCIA</a:t>
              </a:r>
              <a:endParaRPr kumimoji="0" lang="es-PE" sz="12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endParaRPr>
            </a:p>
          </p:txBody>
        </p:sp>
        <p:sp>
          <p:nvSpPr>
            <p:cNvPr id="2083" name="AutoShape 35"/>
            <p:cNvSpPr>
              <a:spLocks noChangeArrowheads="1"/>
            </p:cNvSpPr>
            <p:nvPr/>
          </p:nvSpPr>
          <p:spPr bwMode="auto">
            <a:xfrm>
              <a:off x="7720" y="5920"/>
              <a:ext cx="2817" cy="3227"/>
            </a:xfrm>
            <a:prstGeom prst="roundRect">
              <a:avLst>
                <a:gd name="adj" fmla="val 16667"/>
              </a:avLst>
            </a:prstGeom>
            <a:solidFill>
              <a:srgbClr val="FFFFCC"/>
            </a:solidFill>
            <a:ln w="19050">
              <a:solidFill>
                <a:srgbClr val="548DD4"/>
              </a:solidFill>
              <a:round/>
              <a:headEnd/>
              <a:tailEnd/>
            </a:ln>
            <a:effectLst>
              <a:outerShdw dist="107763" dir="189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lvl="0" algn="just" fontAlgn="base">
                <a:spcBef>
                  <a:spcPct val="0"/>
                </a:spcBef>
                <a:spcAft>
                  <a:spcPct val="0"/>
                </a:spcAft>
              </a:pPr>
              <a:r>
                <a:rPr kumimoji="0" lang="es-PE" sz="1100" b="1" i="0" u="none" strike="noStrike" cap="none" normalizeH="0" baseline="0" dirty="0" smtClean="0">
                  <a:ln>
                    <a:noFill/>
                  </a:ln>
                  <a:solidFill>
                    <a:schemeClr val="tx1"/>
                  </a:solidFill>
                  <a:effectLst/>
                  <a:latin typeface="Calibri" pitchFamily="34" charset="0"/>
                </a:rPr>
                <a:t>Impulsar una formación educativa de calidad nacional e internacional basada en un sistema </a:t>
              </a:r>
              <a:r>
                <a:rPr kumimoji="0" lang="es-PE" sz="1100" b="1" i="0" u="none" strike="noStrike" cap="none" normalizeH="0" baseline="0" dirty="0" err="1" smtClean="0">
                  <a:ln>
                    <a:noFill/>
                  </a:ln>
                  <a:solidFill>
                    <a:schemeClr val="tx1"/>
                  </a:solidFill>
                  <a:effectLst/>
                  <a:latin typeface="Calibri" pitchFamily="34" charset="0"/>
                </a:rPr>
                <a:t>inte</a:t>
              </a:r>
              <a:r>
                <a:rPr kumimoji="0" lang="es-PE" sz="1100" b="1" i="0" u="none" strike="noStrike" cap="none" normalizeH="0" baseline="0" dirty="0" smtClean="0">
                  <a:ln>
                    <a:noFill/>
                  </a:ln>
                  <a:solidFill>
                    <a:schemeClr val="tx1"/>
                  </a:solidFill>
                  <a:effectLst/>
                  <a:latin typeface="Calibri" pitchFamily="34" charset="0"/>
                </a:rPr>
                <a:t>-grado de enseñanza, aprendizaje innovador con investigación, extensión ,proyección </a:t>
              </a:r>
              <a:endParaRPr lang="es-PE" sz="1100" b="1" dirty="0" smtClean="0">
                <a:latin typeface="Calibri" pitchFamily="34" charset="0"/>
              </a:endParaRPr>
            </a:p>
            <a:p>
              <a:pPr lvl="0" algn="just" fontAlgn="base">
                <a:spcBef>
                  <a:spcPct val="0"/>
                </a:spcBef>
                <a:spcAft>
                  <a:spcPct val="0"/>
                </a:spcAft>
              </a:pPr>
              <a:r>
                <a:rPr kumimoji="0" lang="es-PE" sz="1100" b="1" i="0" u="none" strike="noStrike" cap="none" normalizeH="0" baseline="0" dirty="0" smtClean="0">
                  <a:ln>
                    <a:noFill/>
                  </a:ln>
                  <a:solidFill>
                    <a:schemeClr val="tx1"/>
                  </a:solidFill>
                  <a:effectLst/>
                  <a:latin typeface="Calibri" pitchFamily="34" charset="0"/>
                </a:rPr>
                <a:t> social.</a:t>
              </a:r>
              <a:endParaRPr kumimoji="0" lang="es-PE" sz="1100" b="1" i="0" u="none" strike="noStrike" cap="none" normalizeH="0" baseline="0" dirty="0" smtClean="0">
                <a:ln>
                  <a:noFill/>
                </a:ln>
                <a:solidFill>
                  <a:schemeClr val="tx1"/>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PE" sz="1100" b="1" i="0" u="none" strike="noStrike" cap="none" normalizeH="0" baseline="0" dirty="0" smtClean="0">
                <a:ln>
                  <a:noFill/>
                </a:ln>
                <a:solidFill>
                  <a:schemeClr val="tx1"/>
                </a:solidFill>
                <a:effectLst/>
                <a:latin typeface="Arial" pitchFamily="34" charset="0"/>
              </a:endParaRPr>
            </a:p>
          </p:txBody>
        </p:sp>
        <p:sp>
          <p:nvSpPr>
            <p:cNvPr id="2084" name="AutoShape 36"/>
            <p:cNvSpPr>
              <a:spLocks noChangeArrowheads="1"/>
            </p:cNvSpPr>
            <p:nvPr/>
          </p:nvSpPr>
          <p:spPr bwMode="auto">
            <a:xfrm>
              <a:off x="10782" y="5273"/>
              <a:ext cx="5389" cy="1629"/>
            </a:xfrm>
            <a:prstGeom prst="roundRect">
              <a:avLst>
                <a:gd name="adj" fmla="val 16667"/>
              </a:avLst>
            </a:prstGeom>
            <a:solidFill>
              <a:srgbClr val="CCFFFF"/>
            </a:solidFill>
            <a:ln w="9525">
              <a:solidFill>
                <a:srgbClr val="0000FF"/>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dirty="0" smtClean="0">
                  <a:ln>
                    <a:noFill/>
                  </a:ln>
                  <a:solidFill>
                    <a:schemeClr val="tx1"/>
                  </a:solidFill>
                  <a:effectLst/>
                  <a:latin typeface="Calibri" pitchFamily="34" charset="0"/>
                </a:rPr>
                <a:t>1.1 Fortalecer e innovar  proceso de enseñanza-aprendizaje del pregrado y posgrado desarrollando el talento humano y adecuándolo a las necesidades de la sociedad</a:t>
              </a:r>
              <a:r>
                <a:rPr kumimoji="0" lang="es-PE" sz="900" b="0" i="0" u="none" strike="noStrike" cap="none" normalizeH="0" baseline="0" dirty="0" smtClean="0">
                  <a:ln>
                    <a:noFill/>
                  </a:ln>
                  <a:solidFill>
                    <a:schemeClr val="tx1"/>
                  </a:solidFill>
                  <a:effectLst/>
                  <a:latin typeface="Calibri" pitchFamily="34" charset="0"/>
                </a:rPr>
                <a:t>.</a:t>
              </a:r>
              <a:endParaRPr kumimoji="0" lang="es-PE" sz="1800" b="0" i="0" u="none" strike="noStrike" cap="none" normalizeH="0" baseline="0" dirty="0" smtClean="0">
                <a:ln>
                  <a:noFill/>
                </a:ln>
                <a:solidFill>
                  <a:schemeClr val="tx1"/>
                </a:solidFill>
                <a:effectLst/>
                <a:latin typeface="Arial" pitchFamily="34" charset="0"/>
              </a:endParaRPr>
            </a:p>
          </p:txBody>
        </p:sp>
        <p:sp>
          <p:nvSpPr>
            <p:cNvPr id="2085" name="AutoShape 37"/>
            <p:cNvSpPr>
              <a:spLocks noChangeArrowheads="1"/>
            </p:cNvSpPr>
            <p:nvPr/>
          </p:nvSpPr>
          <p:spPr bwMode="auto">
            <a:xfrm>
              <a:off x="10782" y="8554"/>
              <a:ext cx="5389" cy="1515"/>
            </a:xfrm>
            <a:prstGeom prst="roundRect">
              <a:avLst>
                <a:gd name="adj" fmla="val 16667"/>
              </a:avLst>
            </a:prstGeom>
            <a:solidFill>
              <a:srgbClr val="CCFFFF"/>
            </a:solidFill>
            <a:ln w="9525">
              <a:solidFill>
                <a:srgbClr val="0000FF"/>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PE" sz="1200" b="1" i="0" u="none" strike="noStrike" cap="none" normalizeH="0" baseline="0" dirty="0" smtClean="0">
                  <a:ln>
                    <a:noFill/>
                  </a:ln>
                  <a:solidFill>
                    <a:schemeClr val="tx1"/>
                  </a:solidFill>
                  <a:effectLst/>
                  <a:latin typeface="+mj-lt"/>
                </a:rPr>
                <a:t>1.3 Promover la vinculación con la comunidad académica Internacional a través de la Cooperación técnica y la Movilidad de sus miembros</a:t>
              </a:r>
              <a:r>
                <a:rPr kumimoji="0" lang="es-PE" sz="1100" b="1" i="0" u="none" strike="noStrike" cap="none" normalizeH="0" baseline="0" dirty="0" smtClean="0">
                  <a:ln>
                    <a:noFill/>
                  </a:ln>
                  <a:solidFill>
                    <a:schemeClr val="tx1"/>
                  </a:solidFill>
                  <a:effectLst/>
                  <a:latin typeface="+mj-lt"/>
                </a:rPr>
                <a:t>.</a:t>
              </a:r>
            </a:p>
          </p:txBody>
        </p:sp>
        <p:sp>
          <p:nvSpPr>
            <p:cNvPr id="2086" name="Text Box 38"/>
            <p:cNvSpPr txBox="1">
              <a:spLocks noChangeArrowheads="1"/>
            </p:cNvSpPr>
            <p:nvPr/>
          </p:nvSpPr>
          <p:spPr bwMode="auto">
            <a:xfrm>
              <a:off x="4836" y="5377"/>
              <a:ext cx="2124" cy="450"/>
            </a:xfrm>
            <a:prstGeom prst="rect">
              <a:avLst/>
            </a:prstGeom>
            <a:solidFill>
              <a:srgbClr val="FFFFFF"/>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000" b="1" i="0" u="none" strike="noStrike" cap="none" normalizeH="0" baseline="0" dirty="0" smtClean="0">
                  <a:ln>
                    <a:noFill/>
                  </a:ln>
                  <a:solidFill>
                    <a:schemeClr val="tx1"/>
                  </a:solidFill>
                  <a:effectLst/>
                  <a:latin typeface="Bauhaus 93" pitchFamily="82" charset="0"/>
                </a:rPr>
                <a:t>EJES ESTRATÉGICO</a:t>
              </a:r>
              <a:endParaRPr kumimoji="0" lang="es-PE" sz="1800" b="0" i="0" u="none" strike="noStrike" cap="none" normalizeH="0" baseline="0" dirty="0" smtClean="0">
                <a:ln>
                  <a:noFill/>
                </a:ln>
                <a:solidFill>
                  <a:schemeClr val="tx1"/>
                </a:solidFill>
                <a:effectLst/>
                <a:latin typeface="Arial" pitchFamily="34" charset="0"/>
              </a:endParaRPr>
            </a:p>
          </p:txBody>
        </p:sp>
        <p:sp>
          <p:nvSpPr>
            <p:cNvPr id="2087" name="Text Box 39"/>
            <p:cNvSpPr txBox="1">
              <a:spLocks noChangeArrowheads="1"/>
            </p:cNvSpPr>
            <p:nvPr/>
          </p:nvSpPr>
          <p:spPr bwMode="auto">
            <a:xfrm>
              <a:off x="7597" y="4609"/>
              <a:ext cx="2073" cy="808"/>
            </a:xfrm>
            <a:prstGeom prst="rect">
              <a:avLst/>
            </a:prstGeom>
            <a:solidFill>
              <a:srgbClr val="FFFFCC"/>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000" b="1" i="0" u="none" strike="noStrike" cap="none" normalizeH="0" baseline="0" dirty="0" smtClean="0">
                  <a:ln>
                    <a:noFill/>
                  </a:ln>
                  <a:solidFill>
                    <a:schemeClr val="tx1"/>
                  </a:solidFill>
                  <a:effectLst/>
                  <a:latin typeface="Bauhaus 93" pitchFamily="82" charset="0"/>
                </a:rPr>
                <a:t>OBJETIVO ESTRATÉGICO</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endParaRPr>
            </a:p>
          </p:txBody>
        </p:sp>
        <p:sp>
          <p:nvSpPr>
            <p:cNvPr id="2092" name="AutoShape 44"/>
            <p:cNvSpPr>
              <a:spLocks noChangeArrowheads="1"/>
            </p:cNvSpPr>
            <p:nvPr/>
          </p:nvSpPr>
          <p:spPr bwMode="auto">
            <a:xfrm>
              <a:off x="1106" y="5827"/>
              <a:ext cx="3552" cy="4461"/>
            </a:xfrm>
            <a:prstGeom prst="roundRect">
              <a:avLst>
                <a:gd name="adj" fmla="val 16667"/>
              </a:avLst>
            </a:prstGeom>
            <a:solidFill>
              <a:srgbClr val="FFFFFF"/>
            </a:solidFill>
            <a:ln w="38100">
              <a:solidFill>
                <a:srgbClr val="0000FF"/>
              </a:solidFill>
              <a:round/>
              <a:headEnd/>
              <a:tailEnd/>
            </a:ln>
            <a:effectLst>
              <a:outerShdw dist="107763" dir="135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PE" sz="1100" b="1" i="0" u="none" strike="noStrike" cap="none" normalizeH="0" baseline="0" dirty="0" smtClean="0">
                  <a:ln>
                    <a:noFill/>
                  </a:ln>
                  <a:solidFill>
                    <a:schemeClr val="tx1"/>
                  </a:solidFill>
                  <a:effectLst/>
                  <a:latin typeface="Calibri" pitchFamily="34" charset="0"/>
                </a:rPr>
                <a:t>Ser la Facultad de Psicología líder en nuestro país por su excelencia académica, formando profesionales íntegros, reflexivos, innovadores, altamente competentes. Acreditada nacional e internacional-mente, generadora y  promotora de la investigación científica, humanística y tecnológica en las diferentes áreas de la psicología para el desarrollo humano sostenible.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endParaRPr>
            </a:p>
          </p:txBody>
        </p:sp>
        <p:sp>
          <p:nvSpPr>
            <p:cNvPr id="2093" name="Text Box 45"/>
            <p:cNvSpPr txBox="1">
              <a:spLocks noChangeArrowheads="1"/>
            </p:cNvSpPr>
            <p:nvPr/>
          </p:nvSpPr>
          <p:spPr bwMode="auto">
            <a:xfrm>
              <a:off x="1584" y="4449"/>
              <a:ext cx="2124" cy="696"/>
            </a:xfrm>
            <a:prstGeom prst="rect">
              <a:avLst/>
            </a:prstGeom>
            <a:solidFill>
              <a:srgbClr val="FFFFCC"/>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400" b="0" i="0" u="none" strike="noStrike" cap="none" normalizeH="0" baseline="0" dirty="0" smtClean="0">
                  <a:ln>
                    <a:noFill/>
                  </a:ln>
                  <a:solidFill>
                    <a:schemeClr val="tx1"/>
                  </a:solidFill>
                  <a:effectLst/>
                  <a:latin typeface="Bauhaus 93" pitchFamily="82" charset="0"/>
                </a:rPr>
                <a:t>VISIÓN 2016</a:t>
              </a:r>
              <a:endParaRPr kumimoji="0" lang="es-PE" sz="1800" b="0" i="0" u="none" strike="noStrike" cap="none" normalizeH="0" baseline="0" dirty="0" smtClean="0">
                <a:ln>
                  <a:noFill/>
                </a:ln>
                <a:solidFill>
                  <a:schemeClr val="tx1"/>
                </a:solidFill>
                <a:effectLst/>
                <a:latin typeface="Arial" pitchFamily="34" charset="0"/>
              </a:endParaRPr>
            </a:p>
          </p:txBody>
        </p:sp>
        <p:sp>
          <p:nvSpPr>
            <p:cNvPr id="2095" name="Text Box 47"/>
            <p:cNvSpPr txBox="1">
              <a:spLocks noChangeArrowheads="1"/>
            </p:cNvSpPr>
            <p:nvPr/>
          </p:nvSpPr>
          <p:spPr bwMode="auto">
            <a:xfrm>
              <a:off x="11256" y="4119"/>
              <a:ext cx="4038" cy="582"/>
            </a:xfrm>
            <a:prstGeom prst="rect">
              <a:avLst/>
            </a:prstGeom>
            <a:solidFill>
              <a:srgbClr val="FFFFCC"/>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E" sz="1000" b="1" i="0" u="none" strike="noStrike" cap="none" normalizeH="0" baseline="0" dirty="0" smtClean="0">
                  <a:ln>
                    <a:noFill/>
                  </a:ln>
                  <a:solidFill>
                    <a:schemeClr val="tx1"/>
                  </a:solidFill>
                  <a:effectLst/>
                  <a:latin typeface="Bauhaus 93" pitchFamily="82" charset="0"/>
                </a:rPr>
                <a:t>OBJETIVOS  ESPECÍFICOS</a:t>
              </a:r>
              <a:endParaRPr kumimoji="0" lang="es-PE" sz="1800" b="0" i="0" u="none" strike="noStrike" cap="none" normalizeH="0" baseline="0" dirty="0" smtClean="0">
                <a:ln>
                  <a:noFill/>
                </a:ln>
                <a:solidFill>
                  <a:schemeClr val="tx1"/>
                </a:solidFill>
                <a:effectLst/>
                <a:latin typeface="Arial" pitchFamily="34" charset="0"/>
              </a:endParaRPr>
            </a:p>
          </p:txBody>
        </p:sp>
        <p:sp>
          <p:nvSpPr>
            <p:cNvPr id="2096" name="AutoShape 48"/>
            <p:cNvSpPr>
              <a:spLocks noChangeArrowheads="1"/>
            </p:cNvSpPr>
            <p:nvPr/>
          </p:nvSpPr>
          <p:spPr bwMode="auto">
            <a:xfrm>
              <a:off x="10782" y="7230"/>
              <a:ext cx="5350" cy="994"/>
            </a:xfrm>
            <a:prstGeom prst="roundRect">
              <a:avLst>
                <a:gd name="adj" fmla="val 16667"/>
              </a:avLst>
            </a:prstGeom>
            <a:solidFill>
              <a:srgbClr val="CCFFFF"/>
            </a:solidFill>
            <a:ln w="9525">
              <a:solidFill>
                <a:srgbClr val="0000FF"/>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PE" sz="1200" b="1" i="0" u="none" strike="noStrike" cap="none" normalizeH="0" baseline="0" dirty="0" smtClean="0">
                  <a:ln>
                    <a:noFill/>
                  </a:ln>
                  <a:solidFill>
                    <a:schemeClr val="tx1"/>
                  </a:solidFill>
                  <a:effectLst/>
                  <a:latin typeface="Calibri" pitchFamily="34" charset="0"/>
                </a:rPr>
                <a:t>1.2 Implementar el sistema de vinculación con los  egresados y grupos de interés</a:t>
              </a:r>
              <a:r>
                <a:rPr kumimoji="0" lang="es-PE" sz="900" b="0" i="0" u="none" strike="noStrike" cap="none" normalizeH="0" baseline="0" dirty="0" smtClean="0">
                  <a:ln>
                    <a:noFill/>
                  </a:ln>
                  <a:solidFill>
                    <a:schemeClr val="tx1"/>
                  </a:solidFill>
                  <a:effectLst/>
                  <a:latin typeface="Calibri" pitchFamily="34" charset="0"/>
                </a:rPr>
                <a:t>.</a:t>
              </a:r>
              <a:endParaRPr kumimoji="0" lang="es-PE" sz="1800" b="0" i="0" u="none" strike="noStrike" cap="none" normalizeH="0" baseline="0" dirty="0" smtClean="0">
                <a:ln>
                  <a:noFill/>
                </a:ln>
                <a:solidFill>
                  <a:schemeClr val="tx1"/>
                </a:solidFill>
                <a:effectLst/>
                <a:latin typeface="Arial" pitchFamily="34" charset="0"/>
              </a:endParaRPr>
            </a:p>
          </p:txBody>
        </p:sp>
      </p:grpSp>
      <p:pic>
        <p:nvPicPr>
          <p:cNvPr id="2098" name="Imagen 11" descr="Facultad_de_Psicologia_UNMSM_logo"/>
          <p:cNvPicPr>
            <a:picLocks noChangeAspect="1" noChangeArrowheads="1"/>
          </p:cNvPicPr>
          <p:nvPr/>
        </p:nvPicPr>
        <p:blipFill>
          <a:blip r:embed="rId3" cstate="print"/>
          <a:srcRect/>
          <a:stretch>
            <a:fillRect/>
          </a:stretch>
        </p:blipFill>
        <p:spPr bwMode="auto">
          <a:xfrm>
            <a:off x="133351" y="123825"/>
            <a:ext cx="2081195" cy="518447"/>
          </a:xfrm>
          <a:prstGeom prst="rect">
            <a:avLst/>
          </a:prstGeom>
          <a:noFill/>
          <a:ln w="9525">
            <a:noFill/>
            <a:miter lim="800000"/>
            <a:headEnd/>
            <a:tailEnd/>
          </a:ln>
        </p:spPr>
      </p:pic>
      <p:sp>
        <p:nvSpPr>
          <p:cNvPr id="18" name="17 CuadroTexto"/>
          <p:cNvSpPr txBox="1"/>
          <p:nvPr/>
        </p:nvSpPr>
        <p:spPr>
          <a:xfrm>
            <a:off x="571472" y="6215082"/>
            <a:ext cx="7929618"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CAMINO  HACIA  LA  ACREDITACION  NACIONAL</a:t>
            </a:r>
            <a:endParaRPr lang="es-PE"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endParaRPr>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blipFill>
            <a:blip r:embed="rId2"/>
            <a:tile tx="0" ty="0" sx="100000" sy="100000" flip="none" algn="tl"/>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67"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endParaRPr>
          </a:p>
        </p:txBody>
      </p:sp>
      <p:sp>
        <p:nvSpPr>
          <p:cNvPr id="2079" name="Rectangle 31"/>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endParaRPr>
          </a:p>
        </p:txBody>
      </p:sp>
      <p:pic>
        <p:nvPicPr>
          <p:cNvPr id="2098" name="Imagen 11" descr="Facultad_de_Psicologia_UNMSM_logo"/>
          <p:cNvPicPr>
            <a:picLocks noChangeAspect="1" noChangeArrowheads="1"/>
          </p:cNvPicPr>
          <p:nvPr/>
        </p:nvPicPr>
        <p:blipFill>
          <a:blip r:embed="rId3" cstate="print"/>
          <a:srcRect/>
          <a:stretch>
            <a:fillRect/>
          </a:stretch>
        </p:blipFill>
        <p:spPr bwMode="auto">
          <a:xfrm>
            <a:off x="133351" y="123825"/>
            <a:ext cx="2081195" cy="518447"/>
          </a:xfrm>
          <a:prstGeom prst="rect">
            <a:avLst/>
          </a:prstGeom>
          <a:noFill/>
          <a:ln w="9525">
            <a:noFill/>
            <a:miter lim="800000"/>
            <a:headEnd/>
            <a:tailEnd/>
          </a:ln>
        </p:spPr>
      </p:pic>
      <p:sp>
        <p:nvSpPr>
          <p:cNvPr id="17422" name="AutoShape 14"/>
          <p:cNvSpPr>
            <a:spLocks noChangeArrowheads="1"/>
          </p:cNvSpPr>
          <p:nvPr/>
        </p:nvSpPr>
        <p:spPr bwMode="auto">
          <a:xfrm>
            <a:off x="1428728" y="3286124"/>
            <a:ext cx="1698625" cy="1897063"/>
          </a:xfrm>
          <a:prstGeom prst="roundRect">
            <a:avLst>
              <a:gd name="adj" fmla="val 16667"/>
            </a:avLst>
          </a:prstGeom>
          <a:solidFill>
            <a:srgbClr val="66FFFF"/>
          </a:solidFill>
          <a:ln w="19050">
            <a:solidFill>
              <a:srgbClr val="0000FF"/>
            </a:solidFill>
            <a:round/>
            <a:headEnd/>
            <a:tailEnd/>
          </a:ln>
          <a:effectLst>
            <a:outerShdw dist="107763" dir="135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endParaRPr lang="es-PE"/>
          </a:p>
        </p:txBody>
      </p:sp>
      <p:sp>
        <p:nvSpPr>
          <p:cNvPr id="17421" name="Text Box 13"/>
          <p:cNvSpPr txBox="1">
            <a:spLocks noChangeArrowheads="1"/>
          </p:cNvSpPr>
          <p:nvPr/>
        </p:nvSpPr>
        <p:spPr bwMode="auto">
          <a:xfrm>
            <a:off x="1643043" y="3817937"/>
            <a:ext cx="1269998" cy="663575"/>
          </a:xfrm>
          <a:prstGeom prst="rect">
            <a:avLst/>
          </a:prstGeom>
          <a:solidFill>
            <a:srgbClr val="FFFFCC"/>
          </a:solidFill>
          <a:ln w="9525">
            <a:solidFill>
              <a:srgbClr val="0000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_tradnl" sz="1100" b="0" i="0" u="none" strike="noStrike" cap="none" normalizeH="0" baseline="0" dirty="0" smtClean="0">
              <a:ln>
                <a:noFill/>
              </a:ln>
              <a:solidFill>
                <a:schemeClr val="tx1"/>
              </a:solidFill>
              <a:effectLst/>
              <a:latin typeface="Bauhaus 93" pitchFamily="82"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Bauhaus 93" pitchFamily="82" charset="0"/>
                <a:ea typeface="Calibri" pitchFamily="34" charset="0"/>
                <a:cs typeface="Times New Roman" pitchFamily="18" charset="0"/>
              </a:rPr>
              <a:t>ESTRATEGIAS</a:t>
            </a:r>
            <a:endParaRPr kumimoji="0" lang="es-ES_tradnl" sz="1400" b="0" i="0" u="none" strike="noStrike" cap="none" normalizeH="0" baseline="0" dirty="0" smtClean="0">
              <a:ln>
                <a:noFill/>
              </a:ln>
              <a:solidFill>
                <a:schemeClr val="tx1"/>
              </a:solidFill>
              <a:effectLst/>
              <a:latin typeface="Arial" pitchFamily="34" charset="0"/>
            </a:endParaRPr>
          </a:p>
        </p:txBody>
      </p:sp>
      <p:sp>
        <p:nvSpPr>
          <p:cNvPr id="17420" name="AutoShape 12"/>
          <p:cNvSpPr>
            <a:spLocks noChangeArrowheads="1"/>
          </p:cNvSpPr>
          <p:nvPr/>
        </p:nvSpPr>
        <p:spPr bwMode="auto">
          <a:xfrm>
            <a:off x="4216378" y="2905124"/>
            <a:ext cx="2441575" cy="466725"/>
          </a:xfrm>
          <a:prstGeom prst="roundRect">
            <a:avLst>
              <a:gd name="adj" fmla="val 16667"/>
            </a:avLst>
          </a:prstGeom>
          <a:solidFill>
            <a:srgbClr val="FFFFCC"/>
          </a:solidFill>
          <a:ln w="9525">
            <a:solidFill>
              <a:srgbClr val="0000FF"/>
            </a:solidFill>
            <a:round/>
            <a:headEnd/>
            <a:tailEnd/>
          </a:ln>
          <a:effectLst>
            <a:outerShdw dist="107763" dir="189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endParaRPr lang="es-PE"/>
          </a:p>
        </p:txBody>
      </p:sp>
      <p:sp>
        <p:nvSpPr>
          <p:cNvPr id="17419" name="AutoShape 11"/>
          <p:cNvSpPr>
            <a:spLocks noChangeArrowheads="1"/>
          </p:cNvSpPr>
          <p:nvPr/>
        </p:nvSpPr>
        <p:spPr bwMode="auto">
          <a:xfrm>
            <a:off x="4216378" y="3555999"/>
            <a:ext cx="2441575" cy="466725"/>
          </a:xfrm>
          <a:prstGeom prst="roundRect">
            <a:avLst>
              <a:gd name="adj" fmla="val 16667"/>
            </a:avLst>
          </a:prstGeom>
          <a:solidFill>
            <a:srgbClr val="FFFFCC"/>
          </a:solidFill>
          <a:ln w="9525">
            <a:solidFill>
              <a:srgbClr val="0000FF"/>
            </a:solidFill>
            <a:round/>
            <a:headEnd/>
            <a:tailEnd/>
          </a:ln>
          <a:effectLst>
            <a:outerShdw dist="107763" dir="189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endParaRPr lang="es-PE"/>
          </a:p>
        </p:txBody>
      </p:sp>
      <p:sp>
        <p:nvSpPr>
          <p:cNvPr id="17418" name="AutoShape 10"/>
          <p:cNvSpPr>
            <a:spLocks noChangeArrowheads="1"/>
          </p:cNvSpPr>
          <p:nvPr/>
        </p:nvSpPr>
        <p:spPr bwMode="auto">
          <a:xfrm>
            <a:off x="4216378" y="4213224"/>
            <a:ext cx="2441575" cy="466725"/>
          </a:xfrm>
          <a:prstGeom prst="roundRect">
            <a:avLst>
              <a:gd name="adj" fmla="val 16667"/>
            </a:avLst>
          </a:prstGeom>
          <a:solidFill>
            <a:srgbClr val="FFFFCC"/>
          </a:solidFill>
          <a:ln w="9525">
            <a:solidFill>
              <a:srgbClr val="0000FF"/>
            </a:solidFill>
            <a:round/>
            <a:headEnd/>
            <a:tailEnd/>
          </a:ln>
          <a:effectLst>
            <a:outerShdw dist="107763" dir="189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endParaRPr lang="es-PE"/>
          </a:p>
        </p:txBody>
      </p:sp>
      <p:sp>
        <p:nvSpPr>
          <p:cNvPr id="17417" name="AutoShape 9"/>
          <p:cNvSpPr>
            <a:spLocks noChangeArrowheads="1"/>
          </p:cNvSpPr>
          <p:nvPr/>
        </p:nvSpPr>
        <p:spPr bwMode="auto">
          <a:xfrm>
            <a:off x="4273528" y="4881562"/>
            <a:ext cx="2441575" cy="466725"/>
          </a:xfrm>
          <a:prstGeom prst="roundRect">
            <a:avLst>
              <a:gd name="adj" fmla="val 16667"/>
            </a:avLst>
          </a:prstGeom>
          <a:solidFill>
            <a:srgbClr val="FFFFCC"/>
          </a:solidFill>
          <a:ln w="9525">
            <a:solidFill>
              <a:srgbClr val="0000FF"/>
            </a:solidFill>
            <a:round/>
            <a:headEnd/>
            <a:tailEnd/>
          </a:ln>
          <a:effectLst>
            <a:outerShdw dist="107763" dir="189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endParaRPr lang="es-PE"/>
          </a:p>
        </p:txBody>
      </p:sp>
      <p:sp>
        <p:nvSpPr>
          <p:cNvPr id="17416" name="Text Box 8"/>
          <p:cNvSpPr txBox="1">
            <a:spLocks noChangeArrowheads="1"/>
          </p:cNvSpPr>
          <p:nvPr/>
        </p:nvSpPr>
        <p:spPr bwMode="auto">
          <a:xfrm>
            <a:off x="4422753" y="2947987"/>
            <a:ext cx="2052637" cy="266700"/>
          </a:xfrm>
          <a:prstGeom prst="rect">
            <a:avLst/>
          </a:prstGeom>
          <a:solidFill>
            <a:srgbClr val="FFFFCC"/>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Bauhaus 93" pitchFamily="82" charset="0"/>
                <a:ea typeface="Calibri" pitchFamily="34" charset="0"/>
                <a:cs typeface="Times New Roman" pitchFamily="18" charset="0"/>
              </a:rPr>
              <a:t>Reforma  Curricular</a:t>
            </a:r>
            <a:endParaRPr kumimoji="0" lang="es-ES_tradnl" sz="1400" b="0" i="0" u="none" strike="noStrike" cap="none" normalizeH="0" baseline="0" dirty="0" smtClean="0">
              <a:ln>
                <a:noFill/>
              </a:ln>
              <a:solidFill>
                <a:schemeClr val="tx1"/>
              </a:solidFill>
              <a:effectLst/>
              <a:latin typeface="Arial" pitchFamily="34" charset="0"/>
            </a:endParaRPr>
          </a:p>
        </p:txBody>
      </p:sp>
      <p:sp>
        <p:nvSpPr>
          <p:cNvPr id="17415" name="Text Box 7"/>
          <p:cNvSpPr txBox="1">
            <a:spLocks noChangeArrowheads="1"/>
          </p:cNvSpPr>
          <p:nvPr/>
        </p:nvSpPr>
        <p:spPr bwMode="auto">
          <a:xfrm>
            <a:off x="4422753" y="3657599"/>
            <a:ext cx="2052637" cy="266700"/>
          </a:xfrm>
          <a:prstGeom prst="rect">
            <a:avLst/>
          </a:prstGeom>
          <a:solidFill>
            <a:srgbClr val="FFFFCC"/>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Bauhaus 93" pitchFamily="82" charset="0"/>
                <a:ea typeface="Calibri" pitchFamily="34" charset="0"/>
                <a:cs typeface="Times New Roman" pitchFamily="18" charset="0"/>
              </a:rPr>
              <a:t>Docencia</a:t>
            </a:r>
            <a:endParaRPr kumimoji="0" lang="es-ES_tradnl" sz="1400" b="0" i="0" u="none" strike="noStrike" cap="none" normalizeH="0" baseline="0" dirty="0" smtClean="0">
              <a:ln>
                <a:noFill/>
              </a:ln>
              <a:solidFill>
                <a:schemeClr val="tx1"/>
              </a:solidFill>
              <a:effectLst/>
              <a:latin typeface="Arial" pitchFamily="34" charset="0"/>
            </a:endParaRPr>
          </a:p>
        </p:txBody>
      </p:sp>
      <p:sp>
        <p:nvSpPr>
          <p:cNvPr id="17414" name="Text Box 6"/>
          <p:cNvSpPr txBox="1">
            <a:spLocks noChangeArrowheads="1"/>
          </p:cNvSpPr>
          <p:nvPr/>
        </p:nvSpPr>
        <p:spPr bwMode="auto">
          <a:xfrm>
            <a:off x="4370365" y="4308474"/>
            <a:ext cx="2208213" cy="266700"/>
          </a:xfrm>
          <a:prstGeom prst="rect">
            <a:avLst/>
          </a:prstGeom>
          <a:solidFill>
            <a:srgbClr val="FFFFCC"/>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Bauhaus 93" pitchFamily="82" charset="0"/>
                <a:ea typeface="Calibri" pitchFamily="34" charset="0"/>
                <a:cs typeface="Times New Roman" pitchFamily="18" charset="0"/>
              </a:rPr>
              <a:t>Investigación  Formativa</a:t>
            </a:r>
            <a:endParaRPr kumimoji="0" lang="es-ES_tradnl" sz="1400" b="0" i="0" u="none" strike="noStrike" cap="none" normalizeH="0" baseline="0" dirty="0" smtClean="0">
              <a:ln>
                <a:noFill/>
              </a:ln>
              <a:solidFill>
                <a:schemeClr val="tx1"/>
              </a:solidFill>
              <a:effectLst/>
              <a:latin typeface="Arial" pitchFamily="34" charset="0"/>
            </a:endParaRPr>
          </a:p>
        </p:txBody>
      </p:sp>
      <p:sp>
        <p:nvSpPr>
          <p:cNvPr id="17413" name="Text Box 5"/>
          <p:cNvSpPr txBox="1">
            <a:spLocks noChangeArrowheads="1"/>
          </p:cNvSpPr>
          <p:nvPr/>
        </p:nvSpPr>
        <p:spPr bwMode="auto">
          <a:xfrm>
            <a:off x="4422753" y="5000624"/>
            <a:ext cx="2079625" cy="266700"/>
          </a:xfrm>
          <a:prstGeom prst="rect">
            <a:avLst/>
          </a:prstGeom>
          <a:solidFill>
            <a:srgbClr val="FFFFCC"/>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Bauhaus 93" pitchFamily="82" charset="0"/>
                <a:ea typeface="Calibri" pitchFamily="34" charset="0"/>
                <a:cs typeface="Times New Roman" pitchFamily="18" charset="0"/>
              </a:rPr>
              <a:t>Vinculación  Social</a:t>
            </a:r>
            <a:endParaRPr kumimoji="0" lang="es-ES_tradnl" sz="1400" b="0" i="0" u="none" strike="noStrike" cap="none" normalizeH="0" baseline="0" dirty="0" smtClean="0">
              <a:ln>
                <a:noFill/>
              </a:ln>
              <a:solidFill>
                <a:schemeClr val="tx1"/>
              </a:solidFill>
              <a:effectLst/>
              <a:latin typeface="Arial" pitchFamily="34" charset="0"/>
            </a:endParaRPr>
          </a:p>
        </p:txBody>
      </p:sp>
      <p:sp>
        <p:nvSpPr>
          <p:cNvPr id="17412" name="AutoShape 4"/>
          <p:cNvSpPr>
            <a:spLocks noChangeShapeType="1"/>
          </p:cNvSpPr>
          <p:nvPr/>
        </p:nvSpPr>
        <p:spPr bwMode="auto">
          <a:xfrm flipV="1">
            <a:off x="3128940" y="3162299"/>
            <a:ext cx="1087438" cy="1076325"/>
          </a:xfrm>
          <a:prstGeom prst="straightConnector1">
            <a:avLst/>
          </a:prstGeom>
          <a:noFill/>
          <a:ln w="9525">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es-PE"/>
          </a:p>
        </p:txBody>
      </p:sp>
      <p:sp>
        <p:nvSpPr>
          <p:cNvPr id="17411" name="AutoShape 3"/>
          <p:cNvSpPr>
            <a:spLocks noChangeShapeType="1"/>
          </p:cNvSpPr>
          <p:nvPr/>
        </p:nvSpPr>
        <p:spPr bwMode="auto">
          <a:xfrm flipV="1">
            <a:off x="3128940" y="3863974"/>
            <a:ext cx="1087438" cy="358775"/>
          </a:xfrm>
          <a:prstGeom prst="straightConnector1">
            <a:avLst/>
          </a:prstGeom>
          <a:noFill/>
          <a:ln w="9525">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es-PE"/>
          </a:p>
        </p:txBody>
      </p:sp>
      <p:sp>
        <p:nvSpPr>
          <p:cNvPr id="17410" name="AutoShape 2"/>
          <p:cNvSpPr>
            <a:spLocks noChangeShapeType="1"/>
          </p:cNvSpPr>
          <p:nvPr/>
        </p:nvSpPr>
        <p:spPr bwMode="auto">
          <a:xfrm>
            <a:off x="3128940" y="4222749"/>
            <a:ext cx="1087438" cy="250825"/>
          </a:xfrm>
          <a:prstGeom prst="straightConnector1">
            <a:avLst/>
          </a:prstGeom>
          <a:noFill/>
          <a:ln w="9525">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es-PE"/>
          </a:p>
        </p:txBody>
      </p:sp>
      <p:sp>
        <p:nvSpPr>
          <p:cNvPr id="17409" name="AutoShape 1"/>
          <p:cNvSpPr>
            <a:spLocks noChangeShapeType="1"/>
          </p:cNvSpPr>
          <p:nvPr/>
        </p:nvSpPr>
        <p:spPr bwMode="auto">
          <a:xfrm>
            <a:off x="3128940" y="4222749"/>
            <a:ext cx="1146175" cy="939800"/>
          </a:xfrm>
          <a:prstGeom prst="straightConnector1">
            <a:avLst/>
          </a:prstGeom>
          <a:noFill/>
          <a:ln w="9525">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es-PE"/>
          </a:p>
        </p:txBody>
      </p:sp>
      <p:sp>
        <p:nvSpPr>
          <p:cNvPr id="17429" name="Rectangle 21"/>
          <p:cNvSpPr>
            <a:spLocks noChangeArrowheads="1"/>
          </p:cNvSpPr>
          <p:nvPr/>
        </p:nvSpPr>
        <p:spPr bwMode="auto">
          <a:xfrm>
            <a:off x="0" y="142715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endParaRPr>
          </a:p>
        </p:txBody>
      </p:sp>
      <p:sp>
        <p:nvSpPr>
          <p:cNvPr id="17435" name="Rectangle 27"/>
          <p:cNvSpPr>
            <a:spLocks noChangeArrowheads="1"/>
          </p:cNvSpPr>
          <p:nvPr/>
        </p:nvSpPr>
        <p:spPr bwMode="auto">
          <a:xfrm>
            <a:off x="0" y="142715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endParaRPr>
          </a:p>
        </p:txBody>
      </p:sp>
      <p:sp>
        <p:nvSpPr>
          <p:cNvPr id="45" name="44 Rectángulo redondeado"/>
          <p:cNvSpPr/>
          <p:nvPr/>
        </p:nvSpPr>
        <p:spPr>
          <a:xfrm>
            <a:off x="642910" y="1500174"/>
            <a:ext cx="7858180" cy="857256"/>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6" name="45 CuadroTexto"/>
          <p:cNvSpPr txBox="1"/>
          <p:nvPr/>
        </p:nvSpPr>
        <p:spPr>
          <a:xfrm>
            <a:off x="785786" y="1000108"/>
            <a:ext cx="3143272" cy="646331"/>
          </a:xfrm>
          <a:prstGeom prst="rect">
            <a:avLst/>
          </a:prstGeom>
          <a:noFill/>
        </p:spPr>
        <p:txBody>
          <a:bodyPr wrap="square" rtlCol="0">
            <a:spAutoFit/>
          </a:bodyPr>
          <a:lstStyle/>
          <a:p>
            <a:pPr marL="0" lvl="4"/>
            <a:r>
              <a:rPr kumimoji="0" lang="es-PE" b="1" i="0" u="none" strike="noStrike" cap="none" normalizeH="0" baseline="0" dirty="0" smtClean="0" bmk="_Toc404679744">
                <a:ln>
                  <a:noFill/>
                </a:ln>
                <a:solidFill>
                  <a:schemeClr val="tx1"/>
                </a:solidFill>
                <a:effectLst/>
                <a:latin typeface="Algerian" pitchFamily="82" charset="0"/>
                <a:ea typeface="Times New Roman" pitchFamily="18" charset="0"/>
              </a:rPr>
              <a:t>Objetivo Específico:</a:t>
            </a:r>
            <a:r>
              <a:rPr kumimoji="0" lang="es-PE" b="1" i="0" u="none" strike="noStrike" cap="none" normalizeH="0" baseline="0" dirty="0" smtClean="0">
                <a:ln>
                  <a:noFill/>
                </a:ln>
                <a:solidFill>
                  <a:schemeClr val="tx1"/>
                </a:solidFill>
                <a:effectLst/>
                <a:latin typeface="Algerian" pitchFamily="82" charset="0"/>
                <a:ea typeface="Times New Roman" pitchFamily="18" charset="0"/>
              </a:rPr>
              <a:t> </a:t>
            </a:r>
            <a:endParaRPr kumimoji="0" lang="es-PE" b="1" i="1" u="none" strike="noStrike" cap="none" normalizeH="0" baseline="0" dirty="0" smtClean="0">
              <a:ln>
                <a:noFill/>
              </a:ln>
              <a:solidFill>
                <a:schemeClr val="tx1"/>
              </a:solidFill>
              <a:effectLst/>
              <a:latin typeface="Calibri" pitchFamily="34" charset="0"/>
              <a:ea typeface="Times New Roman" pitchFamily="18" charset="0"/>
            </a:endParaRPr>
          </a:p>
          <a:p>
            <a:endParaRPr lang="es-PE" dirty="0"/>
          </a:p>
        </p:txBody>
      </p:sp>
      <p:sp>
        <p:nvSpPr>
          <p:cNvPr id="48" name="47 CuadroTexto"/>
          <p:cNvSpPr txBox="1"/>
          <p:nvPr/>
        </p:nvSpPr>
        <p:spPr>
          <a:xfrm>
            <a:off x="857224" y="1643050"/>
            <a:ext cx="7429552" cy="584775"/>
          </a:xfrm>
          <a:prstGeom prst="rect">
            <a:avLst/>
          </a:prstGeom>
          <a:noFill/>
        </p:spPr>
        <p:txBody>
          <a:bodyPr wrap="square" rtlCol="0">
            <a:spAutoFit/>
          </a:bodyPr>
          <a:lstStyle/>
          <a:p>
            <a:pPr algn="just"/>
            <a:r>
              <a:rPr lang="es-PE" sz="1600" b="1" dirty="0" smtClean="0"/>
              <a:t>1.1 Fortalecer e innovar </a:t>
            </a:r>
            <a:r>
              <a:rPr lang="es-PE" sz="1600" b="1" dirty="0"/>
              <a:t>el proceso de enseñanza-aprendizaje del pregrado y posgrado desarrollando el talento humano y adecuándolo a las necesidades de la sociedad</a:t>
            </a:r>
            <a:endParaRPr lang="es-PE" sz="1600" dirty="0"/>
          </a:p>
        </p:txBody>
      </p:sp>
      <p:sp>
        <p:nvSpPr>
          <p:cNvPr id="25" name="24 CuadroTexto"/>
          <p:cNvSpPr txBox="1"/>
          <p:nvPr/>
        </p:nvSpPr>
        <p:spPr>
          <a:xfrm>
            <a:off x="571472" y="6215082"/>
            <a:ext cx="7929618"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CAMINO  HACIA  LA  ACREDITACION  NACIONAL</a:t>
            </a:r>
            <a:endParaRPr lang="es-PE"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endParaRPr>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1415</TotalTime>
  <Words>3515</Words>
  <Application>Microsoft Office PowerPoint</Application>
  <PresentationFormat>Presentación en pantalla (4:3)</PresentationFormat>
  <Paragraphs>697</Paragraphs>
  <Slides>36</Slides>
  <Notes>7</Notes>
  <HiddenSlides>0</HiddenSlides>
  <MMClips>1</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vector>
  </TitlesOfParts>
  <Company>Windows 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WinuE</dc:creator>
  <cp:lastModifiedBy>Windows XP</cp:lastModifiedBy>
  <cp:revision>139</cp:revision>
  <dcterms:created xsi:type="dcterms:W3CDTF">2015-03-23T11:32:27Z</dcterms:created>
  <dcterms:modified xsi:type="dcterms:W3CDTF">2015-04-16T16:41:57Z</dcterms:modified>
</cp:coreProperties>
</file>